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 id="2147484086" r:id="rId2"/>
  </p:sldMasterIdLst>
  <p:notesMasterIdLst>
    <p:notesMasterId r:id="rId20"/>
  </p:notesMasterIdLst>
  <p:sldIdLst>
    <p:sldId id="263" r:id="rId3"/>
    <p:sldId id="327" r:id="rId4"/>
    <p:sldId id="269" r:id="rId5"/>
    <p:sldId id="315" r:id="rId6"/>
    <p:sldId id="300" r:id="rId7"/>
    <p:sldId id="271" r:id="rId8"/>
    <p:sldId id="316" r:id="rId9"/>
    <p:sldId id="317" r:id="rId10"/>
    <p:sldId id="318" r:id="rId11"/>
    <p:sldId id="325" r:id="rId12"/>
    <p:sldId id="319" r:id="rId13"/>
    <p:sldId id="324" r:id="rId14"/>
    <p:sldId id="320" r:id="rId15"/>
    <p:sldId id="322" r:id="rId16"/>
    <p:sldId id="326" r:id="rId17"/>
    <p:sldId id="323" r:id="rId18"/>
    <p:sldId id="321" r:id="rId19"/>
  </p:sldIdLst>
  <p:sldSz cx="9144000" cy="6858000" type="screen4x3"/>
  <p:notesSz cx="6805613" cy="99393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3366FF"/>
    <a:srgbClr val="99FF33"/>
    <a:srgbClr val="C4946C"/>
    <a:srgbClr val="FF99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9" autoAdjust="0"/>
    <p:restoredTop sz="94645" autoAdjust="0"/>
  </p:normalViewPr>
  <p:slideViewPr>
    <p:cSldViewPr>
      <p:cViewPr varScale="1">
        <p:scale>
          <a:sx n="83" d="100"/>
          <a:sy n="83" d="100"/>
        </p:scale>
        <p:origin x="11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500F0D3-B3E5-4C1E-A68A-326C13A7314C}" type="datetimeFigureOut">
              <a:rPr lang="de-DE" smtClean="0"/>
              <a:t>23.02.2017</a:t>
            </a:fld>
            <a:endParaRPr lang="de-DE" dirty="0"/>
          </a:p>
        </p:txBody>
      </p:sp>
      <p:sp>
        <p:nvSpPr>
          <p:cNvPr id="4" name="Folienbildplatzhalt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ED318E56-5A1F-4098-BB7F-F9EB5CB253CA}" type="slidenum">
              <a:rPr lang="de-DE" smtClean="0"/>
              <a:t>‹Nr.›</a:t>
            </a:fld>
            <a:endParaRPr lang="de-DE" dirty="0"/>
          </a:p>
        </p:txBody>
      </p:sp>
    </p:spTree>
    <p:extLst>
      <p:ext uri="{BB962C8B-B14F-4D97-AF65-F5344CB8AC3E}">
        <p14:creationId xmlns:p14="http://schemas.microsoft.com/office/powerpoint/2010/main" val="114560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a:t>Titelmasterformat durch Klicken bearbeiten</a:t>
            </a:r>
            <a:endParaRPr kumimoji="0" lang="en-US"/>
          </a:p>
        </p:txBody>
      </p:sp>
      <p:sp>
        <p:nvSpPr>
          <p:cNvPr id="28" name="Datumsplatzhalter 2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17" name="Fußzeilenplatzhalter 16"/>
          <p:cNvSpPr>
            <a:spLocks noGrp="1"/>
          </p:cNvSpPr>
          <p:nvPr>
            <p:ph type="ftr" sz="quarter" idx="11"/>
          </p:nvPr>
        </p:nvSpPr>
        <p:spPr/>
        <p:txBody>
          <a:bodyPr/>
          <a:lstStyle/>
          <a:p>
            <a:endParaRPr kumimoji="0" lang="en-US" dirty="0"/>
          </a:p>
        </p:txBody>
      </p:sp>
      <p:sp>
        <p:nvSpPr>
          <p:cNvPr id="29" name="Foliennummernplatzhalter 28"/>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5" name="Fußzeilenplatzhalter 4"/>
          <p:cNvSpPr>
            <a:spLocks noGrp="1"/>
          </p:cNvSpPr>
          <p:nvPr>
            <p:ph type="ftr" sz="quarter" idx="11"/>
          </p:nvPr>
        </p:nvSpPr>
        <p:spPr/>
        <p:txBody>
          <a:bodyPr/>
          <a:lstStyle/>
          <a:p>
            <a:endParaRPr kumimoji="0" lang="en-US" dirty="0"/>
          </a:p>
        </p:txBody>
      </p:sp>
      <p:sp>
        <p:nvSpPr>
          <p:cNvPr id="6" name="Foliennummernplatzhalt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5" name="Fußzeilenplatzhalter 4"/>
          <p:cNvSpPr>
            <a:spLocks noGrp="1"/>
          </p:cNvSpPr>
          <p:nvPr>
            <p:ph type="ftr" sz="quarter" idx="11"/>
          </p:nvPr>
        </p:nvSpPr>
        <p:spPr/>
        <p:txBody>
          <a:bodyPr/>
          <a:lstStyle/>
          <a:p>
            <a:endParaRPr kumimoji="0" lang="en-US" dirty="0"/>
          </a:p>
        </p:txBody>
      </p:sp>
      <p:sp>
        <p:nvSpPr>
          <p:cNvPr id="6" name="Foliennummernplatzhalt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de-DE"/>
              <a:t>Titelmasterformat durch Klicken bearbeiten</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
        <p:nvSpPr>
          <p:cNvPr id="8" name="Title 7"/>
          <p:cNvSpPr>
            <a:spLocks noGrp="1"/>
          </p:cNvSpPr>
          <p:nvPr>
            <p:ph type="title"/>
          </p:nvPr>
        </p:nvSpPr>
        <p:spPr/>
        <p:txBody>
          <a:bodyPr/>
          <a:lstStyle/>
          <a:p>
            <a:r>
              <a:rPr lang="de-DE"/>
              <a:t>Titelmasterformat durch Klicken bearbeiten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de-DE"/>
              <a:t>Titelmasterformat durch Klicken bearbeiten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
        <p:nvSpPr>
          <p:cNvPr id="8" name="Title 7"/>
          <p:cNvSpPr>
            <a:spLocks noGrp="1"/>
          </p:cNvSpPr>
          <p:nvPr>
            <p:ph type="title"/>
          </p:nvPr>
        </p:nvSpPr>
        <p:spPr/>
        <p:txBody>
          <a:bodyPr/>
          <a:lstStyle/>
          <a:p>
            <a:r>
              <a:rPr lang="de-DE"/>
              <a:t>Titelmasterformat durch Klicken bearbeiten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de-DE"/>
              <a:t>Textmasterformat bearbeiten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
        <p:nvSpPr>
          <p:cNvPr id="10" name="Title 9"/>
          <p:cNvSpPr>
            <a:spLocks noGrp="1"/>
          </p:cNvSpPr>
          <p:nvPr>
            <p:ph type="title"/>
          </p:nvPr>
        </p:nvSpPr>
        <p:spPr/>
        <p:txBody>
          <a:bodyPr/>
          <a:lstStyle/>
          <a:p>
            <a:r>
              <a:rPr lang="de-DE"/>
              <a:t>Titelmasterformat durch Klicken bearbeiten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5" name="Fußzeilenplatzhalter 4"/>
          <p:cNvSpPr>
            <a:spLocks noGrp="1"/>
          </p:cNvSpPr>
          <p:nvPr>
            <p:ph type="ftr" sz="quarter" idx="11"/>
          </p:nvPr>
        </p:nvSpPr>
        <p:spPr/>
        <p:txBody>
          <a:bodyPr/>
          <a:lstStyle/>
          <a:p>
            <a:endParaRPr kumimoji="0" lang="en-US" dirty="0"/>
          </a:p>
        </p:txBody>
      </p:sp>
      <p:sp>
        <p:nvSpPr>
          <p:cNvPr id="6" name="Foliennummernplatzhalt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de-DE"/>
              <a:t>Titelmasterformat durch Klicken bearbeiten</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de-DE"/>
              <a:t>Titelmasterformat durch Klicken bearbeiten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sz="1000" b="0"/>
            </a:lvl1pPr>
          </a:lstStyle>
          <a:p>
            <a:pPr>
              <a:defRPr/>
            </a:pPr>
            <a:r>
              <a:rPr lang="de-DE" sz="1200" b="1" dirty="0"/>
              <a:t>Dr. Werner Reiländer, Dipl. Geologe</a:t>
            </a:r>
          </a:p>
          <a:p>
            <a:pPr>
              <a:defRPr/>
            </a:pPr>
            <a:r>
              <a:rPr lang="de-DE" dirty="0"/>
              <a:t>Hydrogeologisches Institut Dr. Reiländer GmbH, Adam-Henkel-Str. 3, 91077 Neunkirchen a. Br.</a:t>
            </a:r>
          </a:p>
        </p:txBody>
      </p:sp>
      <p:sp>
        <p:nvSpPr>
          <p:cNvPr id="5" name="Rectangle 5"/>
          <p:cNvSpPr>
            <a:spLocks noGrp="1" noChangeArrowheads="1"/>
          </p:cNvSpPr>
          <p:nvPr>
            <p:ph type="ftr" sz="quarter" idx="11"/>
          </p:nvPr>
        </p:nvSpPr>
        <p:spPr>
          <a:ln/>
        </p:spPr>
        <p:txBody>
          <a:bodyPr/>
          <a:lstStyle>
            <a:lvl1pPr>
              <a:defRPr/>
            </a:lvl1pPr>
          </a:lstStyle>
          <a:p>
            <a:pPr>
              <a:defRPr/>
            </a:pPr>
            <a:r>
              <a:rPr lang="de-DE" dirty="0"/>
              <a:t>www.reilaender.com</a:t>
            </a:r>
          </a:p>
          <a:p>
            <a:pPr>
              <a:defRPr/>
            </a:pPr>
            <a:r>
              <a:rPr lang="de-DE" dirty="0"/>
              <a:t>Folie </a:t>
            </a:r>
            <a:fld id="{086D18FA-D03F-4062-B633-AD53C07A96D9}" type="slidenum">
              <a:rPr lang="de-DE"/>
              <a:pPr>
                <a:defRPr/>
              </a:pPr>
              <a:t>‹Nr.›</a:t>
            </a:fld>
            <a:endParaRPr lang="de-DE" dirty="0"/>
          </a:p>
        </p:txBody>
      </p:sp>
    </p:spTree>
    <p:extLst>
      <p:ext uri="{BB962C8B-B14F-4D97-AF65-F5344CB8AC3E}">
        <p14:creationId xmlns:p14="http://schemas.microsoft.com/office/powerpoint/2010/main" val="2061114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sz="1000" b="0"/>
            </a:lvl1pPr>
          </a:lstStyle>
          <a:p>
            <a:pPr>
              <a:defRPr/>
            </a:pPr>
            <a:r>
              <a:rPr lang="de-DE" sz="1200" b="1" dirty="0"/>
              <a:t>Dr. Werner Reiländer, Dipl. Geologe</a:t>
            </a:r>
          </a:p>
          <a:p>
            <a:pPr>
              <a:defRPr/>
            </a:pPr>
            <a:r>
              <a:rPr lang="de-DE" dirty="0"/>
              <a:t>Hydrogeologisches Institut Dr. Reiländer GmbH, Adam-Henkel-Str. 3, 91077 Neunkirchen a. Br.</a:t>
            </a:r>
          </a:p>
        </p:txBody>
      </p:sp>
      <p:sp>
        <p:nvSpPr>
          <p:cNvPr id="5" name="Rectangle 5"/>
          <p:cNvSpPr>
            <a:spLocks noGrp="1" noChangeArrowheads="1"/>
          </p:cNvSpPr>
          <p:nvPr>
            <p:ph type="ftr" sz="quarter" idx="11"/>
          </p:nvPr>
        </p:nvSpPr>
        <p:spPr>
          <a:ln/>
        </p:spPr>
        <p:txBody>
          <a:bodyPr/>
          <a:lstStyle>
            <a:lvl1pPr>
              <a:defRPr/>
            </a:lvl1pPr>
          </a:lstStyle>
          <a:p>
            <a:pPr>
              <a:defRPr/>
            </a:pPr>
            <a:r>
              <a:rPr lang="de-DE" dirty="0"/>
              <a:t>www.reilaender.com</a:t>
            </a:r>
          </a:p>
          <a:p>
            <a:pPr>
              <a:defRPr/>
            </a:pPr>
            <a:r>
              <a:rPr lang="de-DE" dirty="0"/>
              <a:t>Folie </a:t>
            </a:r>
            <a:fld id="{086D18FA-D03F-4062-B633-AD53C07A96D9}" type="slidenum">
              <a:rPr lang="de-DE"/>
              <a:pPr>
                <a:defRPr/>
              </a:pPr>
              <a:t>‹Nr.›</a:t>
            </a:fld>
            <a:endParaRPr lang="de-DE" dirty="0"/>
          </a:p>
        </p:txBody>
      </p:sp>
    </p:spTree>
    <p:extLst>
      <p:ext uri="{BB962C8B-B14F-4D97-AF65-F5344CB8AC3E}">
        <p14:creationId xmlns:p14="http://schemas.microsoft.com/office/powerpoint/2010/main" val="2061114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sz="1000" b="0"/>
            </a:lvl1pPr>
          </a:lstStyle>
          <a:p>
            <a:pPr>
              <a:defRPr/>
            </a:pPr>
            <a:r>
              <a:rPr lang="de-DE" sz="1200" b="1" dirty="0"/>
              <a:t>Dr. Werner Reiländer, Dipl. Geologe</a:t>
            </a:r>
          </a:p>
          <a:p>
            <a:pPr>
              <a:defRPr/>
            </a:pPr>
            <a:r>
              <a:rPr lang="de-DE" dirty="0"/>
              <a:t>Hydrogeologisches Institut Dr. Reiländer GmbH, Adam-Henkel-Str. 3, 91077 Neunkirchen a. Br.</a:t>
            </a:r>
          </a:p>
        </p:txBody>
      </p:sp>
      <p:sp>
        <p:nvSpPr>
          <p:cNvPr id="5" name="Rectangle 5"/>
          <p:cNvSpPr>
            <a:spLocks noGrp="1" noChangeArrowheads="1"/>
          </p:cNvSpPr>
          <p:nvPr>
            <p:ph type="ftr" sz="quarter" idx="11"/>
          </p:nvPr>
        </p:nvSpPr>
        <p:spPr>
          <a:ln/>
        </p:spPr>
        <p:txBody>
          <a:bodyPr/>
          <a:lstStyle>
            <a:lvl1pPr>
              <a:defRPr/>
            </a:lvl1pPr>
          </a:lstStyle>
          <a:p>
            <a:pPr>
              <a:defRPr/>
            </a:pPr>
            <a:r>
              <a:rPr lang="de-DE" dirty="0"/>
              <a:t>www.reilaender.com</a:t>
            </a:r>
          </a:p>
          <a:p>
            <a:pPr>
              <a:defRPr/>
            </a:pPr>
            <a:r>
              <a:rPr lang="de-DE" dirty="0"/>
              <a:t>Folie </a:t>
            </a:r>
            <a:fld id="{086D18FA-D03F-4062-B633-AD53C07A96D9}" type="slidenum">
              <a:rPr lang="de-DE"/>
              <a:pPr>
                <a:defRPr/>
              </a:pPr>
              <a:t>‹Nr.›</a:t>
            </a:fld>
            <a:endParaRPr lang="de-DE" dirty="0"/>
          </a:p>
        </p:txBody>
      </p:sp>
    </p:spTree>
    <p:extLst>
      <p:ext uri="{BB962C8B-B14F-4D97-AF65-F5344CB8AC3E}">
        <p14:creationId xmlns:p14="http://schemas.microsoft.com/office/powerpoint/2010/main" val="2061114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a:ln/>
        </p:spPr>
        <p:txBody>
          <a:bodyPr/>
          <a:lstStyle>
            <a:lvl1pPr>
              <a:defRPr sz="1000" b="0"/>
            </a:lvl1pPr>
          </a:lstStyle>
          <a:p>
            <a:pPr>
              <a:defRPr/>
            </a:pPr>
            <a:r>
              <a:rPr lang="de-DE" sz="1200" b="1" dirty="0"/>
              <a:t>Dr. Werner Reiländer, Dipl. Geologe</a:t>
            </a:r>
          </a:p>
          <a:p>
            <a:pPr>
              <a:defRPr/>
            </a:pPr>
            <a:r>
              <a:rPr lang="de-DE" dirty="0"/>
              <a:t>Hydrogeologisches Institut Dr. Reiländer GmbH, Adam-Henkel-Str. 3, 91077 Neunkirchen a. Br.</a:t>
            </a:r>
          </a:p>
        </p:txBody>
      </p:sp>
      <p:sp>
        <p:nvSpPr>
          <p:cNvPr id="4" name="Rectangle 5"/>
          <p:cNvSpPr>
            <a:spLocks noGrp="1" noChangeArrowheads="1"/>
          </p:cNvSpPr>
          <p:nvPr>
            <p:ph type="ftr" sz="quarter" idx="11"/>
          </p:nvPr>
        </p:nvSpPr>
        <p:spPr>
          <a:ln/>
        </p:spPr>
        <p:txBody>
          <a:bodyPr/>
          <a:lstStyle>
            <a:lvl1pPr>
              <a:defRPr/>
            </a:lvl1pPr>
          </a:lstStyle>
          <a:p>
            <a:pPr>
              <a:defRPr/>
            </a:pPr>
            <a:r>
              <a:rPr lang="de-DE" dirty="0"/>
              <a:t>www.reilaender.com</a:t>
            </a:r>
          </a:p>
          <a:p>
            <a:pPr>
              <a:defRPr/>
            </a:pPr>
            <a:r>
              <a:rPr lang="de-DE" dirty="0"/>
              <a:t>Folie </a:t>
            </a:r>
            <a:fld id="{EA4046E0-344C-48B9-B7CD-01DBA107184E}" type="slidenum">
              <a:rPr lang="de-DE"/>
              <a:pPr>
                <a:defRPr/>
              </a:pPr>
              <a:t>‹Nr.›</a:t>
            </a:fld>
            <a:endParaRPr lang="de-DE" dirty="0"/>
          </a:p>
        </p:txBody>
      </p:sp>
    </p:spTree>
    <p:extLst>
      <p:ext uri="{BB962C8B-B14F-4D97-AF65-F5344CB8AC3E}">
        <p14:creationId xmlns:p14="http://schemas.microsoft.com/office/powerpoint/2010/main" val="9233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 bearbeiten</a:t>
            </a:r>
          </a:p>
        </p:txBody>
      </p:sp>
      <p:sp>
        <p:nvSpPr>
          <p:cNvPr id="4" name="Datumsplatzhalt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5" name="Fußzeilenplatzhalter 4"/>
          <p:cNvSpPr>
            <a:spLocks noGrp="1"/>
          </p:cNvSpPr>
          <p:nvPr>
            <p:ph type="ftr" sz="quarter" idx="11"/>
          </p:nvPr>
        </p:nvSpPr>
        <p:spPr/>
        <p:txBody>
          <a:bodyPr/>
          <a:lstStyle/>
          <a:p>
            <a:endParaRPr kumimoji="0" lang="en-US" dirty="0"/>
          </a:p>
        </p:txBody>
      </p:sp>
      <p:sp>
        <p:nvSpPr>
          <p:cNvPr id="6" name="Foliennummernplatzhalter 5"/>
          <p:cNvSpPr>
            <a:spLocks noGrp="1"/>
          </p:cNvSpPr>
          <p:nvPr>
            <p:ph type="sldNum" sz="quarter" idx="12"/>
          </p:nvPr>
        </p:nvSpPr>
        <p:spPr>
          <a:xfrm>
            <a:off x="7924800" y="6416675"/>
            <a:ext cx="762000" cy="365125"/>
          </a:xfrm>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6" name="Fußzeilenplatzhalter 5"/>
          <p:cNvSpPr>
            <a:spLocks noGrp="1"/>
          </p:cNvSpPr>
          <p:nvPr>
            <p:ph type="ftr" sz="quarter" idx="11"/>
          </p:nvPr>
        </p:nvSpPr>
        <p:spPr/>
        <p:txBody>
          <a:bodyPr/>
          <a:lstStyle/>
          <a:p>
            <a:endParaRPr kumimoji="0" lang="en-US" dirty="0"/>
          </a:p>
        </p:txBody>
      </p:sp>
      <p:sp>
        <p:nvSpPr>
          <p:cNvPr id="7" name="Foliennummernplatzhalt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8" name="Fußzeilenplatzhalter 7"/>
          <p:cNvSpPr>
            <a:spLocks noGrp="1"/>
          </p:cNvSpPr>
          <p:nvPr>
            <p:ph type="ftr" sz="quarter" idx="11"/>
          </p:nvPr>
        </p:nvSpPr>
        <p:spPr/>
        <p:txBody>
          <a:bodyPr/>
          <a:lstStyle/>
          <a:p>
            <a:endParaRPr kumimoji="0" lang="en-US" dirty="0"/>
          </a:p>
        </p:txBody>
      </p:sp>
      <p:sp>
        <p:nvSpPr>
          <p:cNvPr id="9" name="Foliennummernplatzhalter 8"/>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4" name="Fußzeilenplatzhalter 3"/>
          <p:cNvSpPr>
            <a:spLocks noGrp="1"/>
          </p:cNvSpPr>
          <p:nvPr>
            <p:ph type="ftr" sz="quarter" idx="11"/>
          </p:nvPr>
        </p:nvSpPr>
        <p:spPr/>
        <p:txBody>
          <a:bodyPr/>
          <a:lstStyle/>
          <a:p>
            <a:endParaRPr kumimoji="0" lang="en-US" dirty="0"/>
          </a:p>
        </p:txBody>
      </p:sp>
      <p:sp>
        <p:nvSpPr>
          <p:cNvPr id="5" name="Foliennummernplatzhalter 4"/>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3" name="Fußzeilenplatzhalter 2"/>
          <p:cNvSpPr>
            <a:spLocks noGrp="1"/>
          </p:cNvSpPr>
          <p:nvPr>
            <p:ph type="ftr" sz="quarter" idx="11"/>
          </p:nvPr>
        </p:nvSpPr>
        <p:spPr/>
        <p:txBody>
          <a:bodyPr/>
          <a:lstStyle/>
          <a:p>
            <a:endParaRPr kumimoji="0" lang="en-US" dirty="0"/>
          </a:p>
        </p:txBody>
      </p:sp>
      <p:sp>
        <p:nvSpPr>
          <p:cNvPr id="4" name="Foliennummernplatzhalter 3"/>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6" name="Fußzeilenplatzhalter 5"/>
          <p:cNvSpPr>
            <a:spLocks noGrp="1"/>
          </p:cNvSpPr>
          <p:nvPr>
            <p:ph type="ftr" sz="quarter" idx="11"/>
          </p:nvPr>
        </p:nvSpPr>
        <p:spPr/>
        <p:txBody>
          <a:bodyPr/>
          <a:lstStyle/>
          <a:p>
            <a:endParaRPr kumimoji="0" lang="en-US" dirty="0"/>
          </a:p>
        </p:txBody>
      </p:sp>
      <p:sp>
        <p:nvSpPr>
          <p:cNvPr id="7" name="Foliennummernplatzhalt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dirty="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a:t>Textmasterformat bearbeiten</a:t>
            </a:r>
          </a:p>
        </p:txBody>
      </p:sp>
      <p:sp>
        <p:nvSpPr>
          <p:cNvPr id="5" name="Datumsplatzhalt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2/23/2017</a:t>
            </a:fld>
            <a:endParaRPr lang="en-US" dirty="0"/>
          </a:p>
        </p:txBody>
      </p:sp>
      <p:sp>
        <p:nvSpPr>
          <p:cNvPr id="6" name="Fußzeilenplatzhalter 5"/>
          <p:cNvSpPr>
            <a:spLocks noGrp="1"/>
          </p:cNvSpPr>
          <p:nvPr>
            <p:ph type="ftr" sz="quarter" idx="11"/>
          </p:nvPr>
        </p:nvSpPr>
        <p:spPr/>
        <p:txBody>
          <a:bodyPr/>
          <a:lstStyle/>
          <a:p>
            <a:endParaRPr kumimoji="0" lang="en-US" dirty="0"/>
          </a:p>
        </p:txBody>
      </p:sp>
      <p:sp>
        <p:nvSpPr>
          <p:cNvPr id="7" name="Foliennummernplatzhalt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‹Nr.›</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a:t>Textmasterformat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2/23/2017</a:t>
            </a:fld>
            <a:endParaRPr lang="en-US" dirty="0">
              <a:solidFill>
                <a:schemeClr val="tx1">
                  <a:shade val="50000"/>
                </a:schemeClr>
              </a:solidFill>
            </a:endParaRPr>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dirty="0">
              <a:solidFill>
                <a:schemeClr val="tx1">
                  <a:shade val="50000"/>
                </a:schemeClr>
              </a:solidFill>
            </a:endParaRPr>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eaLnBrk="1" latinLnBrk="0" hangingPunct="1"/>
            <a:fld id="{69E29E33-B620-47F9-BB04-8846C2A5AFCC}" type="slidenum">
              <a:rPr kumimoji="0" lang="en-US" smtClean="0"/>
              <a:pPr eaLnBrk="1" latinLnBrk="0" hangingPunct="1"/>
              <a:t>‹Nr.›</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de-DE"/>
              <a:t>Titelmasterformat durch Klicken bearbeiten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eaLnBrk="1" latinLnBrk="0" hangingPunct="1"/>
            <a:fld id="{7CB97365-EBCA-4027-87D5-99FC1D4DF0BB}" type="datetimeFigureOut">
              <a:rPr lang="en-US" smtClean="0"/>
              <a:pPr eaLnBrk="1" latinLnBrk="0" hangingPunct="1"/>
              <a:t>2/23/2017</a:t>
            </a:fld>
            <a:endParaRPr lang="en-US" dirty="0">
              <a:solidFill>
                <a:schemeClr val="tx1">
                  <a:shade val="50000"/>
                </a:scheme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0" lang="en-US" dirty="0">
              <a:solidFill>
                <a:schemeClr val="tx1">
                  <a:shade val="50000"/>
                </a:scheme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eaLnBrk="1" latinLnBrk="0" hangingPunct="1"/>
            <a:fld id="{69E29E33-B620-47F9-BB04-8846C2A5AFCC}" type="slidenum">
              <a:rPr kumimoji="0" lang="en-US" smtClean="0"/>
              <a:pPr eaLnBrk="1" latinLnBrk="0" hangingPunct="1"/>
              <a:t>‹Nr.›</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100" r:id="rId13"/>
    <p:sldLayoutId id="2147484101" r:id="rId14"/>
    <p:sldLayoutId id="2147484102" r:id="rId15"/>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07950" y="908050"/>
            <a:ext cx="9036050" cy="5218113"/>
          </a:xfrm>
        </p:spPr>
        <p:txBody>
          <a:bodyPr>
            <a:normAutofit lnSpcReduction="10000"/>
          </a:bodyPr>
          <a:lstStyle/>
          <a:p>
            <a:pPr eaLnBrk="1" hangingPunct="1">
              <a:lnSpc>
                <a:spcPct val="80000"/>
              </a:lnSpc>
              <a:buFontTx/>
              <a:buNone/>
            </a:pPr>
            <a:endParaRPr lang="de-DE" sz="4800" b="1" dirty="0">
              <a:solidFill>
                <a:srgbClr val="FF6600"/>
              </a:solidFill>
            </a:endParaRPr>
          </a:p>
          <a:p>
            <a:pPr algn="ctr" eaLnBrk="1" hangingPunct="1">
              <a:lnSpc>
                <a:spcPct val="80000"/>
              </a:lnSpc>
              <a:buFontTx/>
              <a:buNone/>
            </a:pPr>
            <a:r>
              <a:rPr lang="de-DE" sz="4000" dirty="0"/>
              <a:t>Gemeinsamer Pumpversuch </a:t>
            </a:r>
          </a:p>
          <a:p>
            <a:pPr algn="ctr" eaLnBrk="1" hangingPunct="1">
              <a:lnSpc>
                <a:spcPct val="80000"/>
              </a:lnSpc>
              <a:buFontTx/>
              <a:buNone/>
            </a:pPr>
            <a:r>
              <a:rPr lang="de-DE" sz="4000" dirty="0"/>
              <a:t>2016</a:t>
            </a:r>
          </a:p>
          <a:p>
            <a:pPr algn="ctr" eaLnBrk="1" hangingPunct="1">
              <a:lnSpc>
                <a:spcPct val="80000"/>
              </a:lnSpc>
              <a:buFontTx/>
              <a:buNone/>
            </a:pPr>
            <a:r>
              <a:rPr lang="de-DE" sz="2000" dirty="0"/>
              <a:t>Gewinnung Markwald</a:t>
            </a:r>
          </a:p>
          <a:p>
            <a:pPr algn="ctr" eaLnBrk="1" hangingPunct="1">
              <a:lnSpc>
                <a:spcPct val="80000"/>
              </a:lnSpc>
              <a:buFontTx/>
              <a:buNone/>
            </a:pPr>
            <a:endParaRPr lang="de-DE" sz="1400" b="1" dirty="0">
              <a:solidFill>
                <a:srgbClr val="009900"/>
              </a:solidFill>
            </a:endParaRPr>
          </a:p>
          <a:p>
            <a:pPr algn="ctr" eaLnBrk="1" hangingPunct="1">
              <a:lnSpc>
                <a:spcPct val="80000"/>
              </a:lnSpc>
              <a:buFontTx/>
              <a:buNone/>
            </a:pPr>
            <a:endParaRPr lang="de-DE" sz="1400" b="1" dirty="0">
              <a:solidFill>
                <a:srgbClr val="009900"/>
              </a:solidFill>
            </a:endParaRPr>
          </a:p>
          <a:p>
            <a:pPr algn="ctr" eaLnBrk="1" hangingPunct="1">
              <a:lnSpc>
                <a:spcPct val="80000"/>
              </a:lnSpc>
              <a:buFontTx/>
              <a:buNone/>
            </a:pPr>
            <a:endParaRPr lang="de-DE" sz="1400" b="1" dirty="0">
              <a:solidFill>
                <a:srgbClr val="009900"/>
              </a:solidFill>
            </a:endParaRPr>
          </a:p>
          <a:p>
            <a:pPr algn="ctr" eaLnBrk="1" hangingPunct="1">
              <a:lnSpc>
                <a:spcPct val="80000"/>
              </a:lnSpc>
              <a:buFontTx/>
              <a:buNone/>
            </a:pPr>
            <a:endParaRPr lang="de-DE" sz="1400" b="1" dirty="0">
              <a:solidFill>
                <a:srgbClr val="009900"/>
              </a:solidFill>
            </a:endParaRPr>
          </a:p>
          <a:p>
            <a:pPr algn="ctr" eaLnBrk="1" hangingPunct="1">
              <a:lnSpc>
                <a:spcPct val="80000"/>
              </a:lnSpc>
              <a:buFontTx/>
              <a:buNone/>
            </a:pPr>
            <a:r>
              <a:rPr lang="de-DE" sz="1400" b="1" dirty="0">
                <a:solidFill>
                  <a:srgbClr val="009900"/>
                </a:solidFill>
              </a:rPr>
              <a:t>15 Folien, Dauer: ~ 12 Minuten</a:t>
            </a:r>
          </a:p>
          <a:p>
            <a:pPr marL="0" indent="0" algn="ctr">
              <a:lnSpc>
                <a:spcPct val="80000"/>
              </a:lnSpc>
              <a:buNone/>
            </a:pPr>
            <a:r>
              <a:rPr lang="de-DE" sz="1800" dirty="0">
                <a:solidFill>
                  <a:srgbClr val="3366FF"/>
                </a:solidFill>
              </a:rPr>
              <a:t>        </a:t>
            </a:r>
          </a:p>
          <a:p>
            <a:pPr marL="0" indent="0" algn="ctr">
              <a:lnSpc>
                <a:spcPct val="80000"/>
              </a:lnSpc>
              <a:buNone/>
            </a:pPr>
            <a:r>
              <a:rPr lang="de-DE" sz="1800" b="1" dirty="0">
                <a:solidFill>
                  <a:srgbClr val="3366FF"/>
                </a:solidFill>
              </a:rPr>
              <a:t>      </a:t>
            </a:r>
            <a:r>
              <a:rPr lang="de-DE" sz="1800" b="1" dirty="0"/>
              <a:t>Referent</a:t>
            </a:r>
            <a:r>
              <a:rPr lang="de-DE" sz="1800" dirty="0"/>
              <a:t>	</a:t>
            </a:r>
            <a:endParaRPr lang="de-DE" sz="1800" dirty="0">
              <a:solidFill>
                <a:srgbClr val="3366FF"/>
              </a:solidFill>
            </a:endParaRPr>
          </a:p>
          <a:p>
            <a:pPr eaLnBrk="1" hangingPunct="1">
              <a:lnSpc>
                <a:spcPct val="80000"/>
              </a:lnSpc>
              <a:buFontTx/>
              <a:buNone/>
            </a:pPr>
            <a:endParaRPr lang="de-DE" sz="2000" dirty="0"/>
          </a:p>
          <a:p>
            <a:pPr algn="ctr" eaLnBrk="1" hangingPunct="1">
              <a:lnSpc>
                <a:spcPct val="80000"/>
              </a:lnSpc>
              <a:buFontTx/>
              <a:buNone/>
            </a:pPr>
            <a:r>
              <a:rPr lang="de-DE" sz="2000" b="1" dirty="0">
                <a:solidFill>
                  <a:srgbClr val="3366FF"/>
                </a:solidFill>
              </a:rPr>
              <a:t>Dr. Werner Reiländer, Diplom-Geologe</a:t>
            </a:r>
          </a:p>
          <a:p>
            <a:pPr algn="ctr" eaLnBrk="1" hangingPunct="1">
              <a:lnSpc>
                <a:spcPct val="80000"/>
              </a:lnSpc>
              <a:buFontTx/>
              <a:buNone/>
            </a:pPr>
            <a:r>
              <a:rPr lang="de-DE" sz="1400" b="1" dirty="0">
                <a:solidFill>
                  <a:srgbClr val="3366FF"/>
                </a:solidFill>
              </a:rPr>
              <a:t>Hydrogeologisches Institut Dr. Reiländer GmbH</a:t>
            </a:r>
          </a:p>
          <a:p>
            <a:pPr algn="ctr" eaLnBrk="1" hangingPunct="1">
              <a:lnSpc>
                <a:spcPct val="80000"/>
              </a:lnSpc>
              <a:buFontTx/>
              <a:buNone/>
            </a:pPr>
            <a:r>
              <a:rPr lang="de-DE" sz="1400" b="1" dirty="0">
                <a:solidFill>
                  <a:srgbClr val="3366FF"/>
                </a:solidFill>
              </a:rPr>
              <a:t>Adam-Henkel-Str. 3</a:t>
            </a:r>
          </a:p>
          <a:p>
            <a:pPr algn="ctr" eaLnBrk="1" hangingPunct="1">
              <a:lnSpc>
                <a:spcPct val="80000"/>
              </a:lnSpc>
              <a:buFontTx/>
              <a:buNone/>
            </a:pPr>
            <a:r>
              <a:rPr lang="de-DE" sz="1400" b="1" dirty="0">
                <a:solidFill>
                  <a:srgbClr val="3366FF"/>
                </a:solidFill>
              </a:rPr>
              <a:t>91077 Neunkirchen a. Br.</a:t>
            </a:r>
            <a:endParaRPr lang="de-DE" sz="2000" dirty="0">
              <a:solidFill>
                <a:srgbClr val="3366FF"/>
              </a:solidFill>
            </a:endParaRPr>
          </a:p>
        </p:txBody>
      </p:sp>
      <p:sp>
        <p:nvSpPr>
          <p:cNvPr id="3076" name="Rectangle 4"/>
          <p:cNvSpPr>
            <a:spLocks noGrp="1" noChangeArrowheads="1"/>
          </p:cNvSpPr>
          <p:nvPr>
            <p:ph type="dt" sz="half" idx="10"/>
          </p:nvPr>
        </p:nvSpPr>
        <p:spPr>
          <a:xfrm>
            <a:off x="5940152" y="6309320"/>
            <a:ext cx="3034680" cy="36512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200" b="1" dirty="0"/>
              <a:t>Dr. Werner Reiländer, Diplom-Geologe</a:t>
            </a:r>
          </a:p>
          <a:p>
            <a:pPr eaLnBrk="1" hangingPunct="1"/>
            <a:r>
              <a:rPr lang="de-DE" dirty="0"/>
              <a:t>Hydrogeologisches Institut Dr. Reiländer GmbH, Adam-Henkel-Str. 3, 91077 Neunkirchen a. Br.</a:t>
            </a:r>
          </a:p>
        </p:txBody>
      </p:sp>
      <p:sp>
        <p:nvSpPr>
          <p:cNvPr id="3074" name="Fußzeilenplatzhalt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6D24F4F3-477D-4F1D-9EFF-BDE37571E8B4}" type="slidenum">
              <a:rPr lang="de-DE" smtClean="0"/>
              <a:pPr eaLnBrk="1" hangingPunct="1"/>
              <a:t>1</a:t>
            </a:fld>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860" t="1338" r="1642" b="2625"/>
          <a:stretch/>
        </p:blipFill>
        <p:spPr>
          <a:xfrm>
            <a:off x="19364" y="1209901"/>
            <a:ext cx="5848779" cy="4235323"/>
          </a:xfrm>
          <a:prstGeom prst="rect">
            <a:avLst/>
          </a:prstGeom>
        </p:spPr>
      </p:pic>
      <p:pic>
        <p:nvPicPr>
          <p:cNvPr id="3" name="Inhaltsplatzhalter 2"/>
          <p:cNvPicPr>
            <a:picLocks noGrp="1" noChangeAspect="1"/>
          </p:cNvPicPr>
          <p:nvPr>
            <p:ph/>
          </p:nvPr>
        </p:nvPicPr>
        <p:blipFill rotWithShape="1">
          <a:blip r:embed="rId3">
            <a:extLst>
              <a:ext uri="{28A0092B-C50C-407E-A947-70E740481C1C}">
                <a14:useLocalDpi xmlns:a14="http://schemas.microsoft.com/office/drawing/2010/main" val="0"/>
              </a:ext>
            </a:extLst>
          </a:blip>
          <a:srcRect l="-1" t="786" r="2936" b="1575"/>
          <a:stretch/>
        </p:blipFill>
        <p:spPr>
          <a:xfrm>
            <a:off x="4527819" y="1209901"/>
            <a:ext cx="5660805" cy="4178213"/>
          </a:xfrm>
          <a:prstGeom prst="rect">
            <a:avLst/>
          </a:prstGeom>
        </p:spPr>
      </p:pic>
      <p:sp>
        <p:nvSpPr>
          <p:cNvPr id="5" name="Textfeld 4"/>
          <p:cNvSpPr txBox="1"/>
          <p:nvPr/>
        </p:nvSpPr>
        <p:spPr>
          <a:xfrm>
            <a:off x="-36512" y="842318"/>
            <a:ext cx="2518703" cy="369332"/>
          </a:xfrm>
          <a:prstGeom prst="rect">
            <a:avLst/>
          </a:prstGeom>
          <a:noFill/>
        </p:spPr>
        <p:txBody>
          <a:bodyPr wrap="none" rtlCol="0">
            <a:spAutoFit/>
          </a:bodyPr>
          <a:lstStyle/>
          <a:p>
            <a:r>
              <a:rPr lang="de-DE" dirty="0"/>
              <a:t>Vor dem Pumpversuch</a:t>
            </a:r>
            <a:endParaRPr lang="de-CH" dirty="0"/>
          </a:p>
        </p:txBody>
      </p:sp>
      <p:sp>
        <p:nvSpPr>
          <p:cNvPr id="6" name="Textfeld 5"/>
          <p:cNvSpPr txBox="1"/>
          <p:nvPr/>
        </p:nvSpPr>
        <p:spPr>
          <a:xfrm>
            <a:off x="4597305" y="840569"/>
            <a:ext cx="2710999" cy="369332"/>
          </a:xfrm>
          <a:prstGeom prst="rect">
            <a:avLst/>
          </a:prstGeom>
          <a:noFill/>
        </p:spPr>
        <p:txBody>
          <a:bodyPr wrap="none" rtlCol="0">
            <a:spAutoFit/>
          </a:bodyPr>
          <a:lstStyle/>
          <a:p>
            <a:r>
              <a:rPr lang="de-DE" dirty="0"/>
              <a:t>Nach dem Pumpversuch</a:t>
            </a:r>
            <a:endParaRPr lang="de-CH" dirty="0"/>
          </a:p>
        </p:txBody>
      </p:sp>
      <p:sp>
        <p:nvSpPr>
          <p:cNvPr id="7" name="Fußzeilenplatzhalter 3"/>
          <p:cNvSpPr>
            <a:spLocks noGrp="1"/>
          </p:cNvSpPr>
          <p:nvPr>
            <p:ph type="ftr" sz="quarter" idx="11"/>
          </p:nvPr>
        </p:nvSpPr>
        <p:spPr>
          <a:xfrm>
            <a:off x="323528" y="6165304"/>
            <a:ext cx="3352801" cy="36512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B415BDCE-1F92-468D-9E18-4F7A5CD2AC91}" type="slidenum">
              <a:rPr lang="de-DE" smtClean="0"/>
              <a:pPr eaLnBrk="1" hangingPunct="1"/>
              <a:t>10</a:t>
            </a:fld>
            <a:endParaRPr lang="de-DE" dirty="0"/>
          </a:p>
        </p:txBody>
      </p:sp>
    </p:spTree>
    <p:extLst>
      <p:ext uri="{BB962C8B-B14F-4D97-AF65-F5344CB8AC3E}">
        <p14:creationId xmlns:p14="http://schemas.microsoft.com/office/powerpoint/2010/main" val="230536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3"/>
          <p:cNvSpPr>
            <a:spLocks noGrp="1"/>
          </p:cNvSpPr>
          <p:nvPr>
            <p:ph type="dt" sz="half"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b="0" dirty="0"/>
              <a:t>Referent:</a:t>
            </a:r>
          </a:p>
          <a:p>
            <a:pPr eaLnBrk="1" hangingPunct="1"/>
            <a:r>
              <a:rPr lang="de-DE" sz="1200" b="0" dirty="0"/>
              <a:t>Dr. Werner Reiländer</a:t>
            </a:r>
          </a:p>
          <a:p>
            <a:pPr eaLnBrk="1" hangingPunct="1"/>
            <a:r>
              <a:rPr lang="de-DE" sz="1200" b="0" dirty="0"/>
              <a:t>Dipl</a:t>
            </a:r>
            <a:r>
              <a:rPr lang="de-DE" sz="1200" dirty="0"/>
              <a:t>om-</a:t>
            </a:r>
            <a:r>
              <a:rPr lang="de-DE" sz="1200" b="0" dirty="0"/>
              <a:t>Geologe</a:t>
            </a:r>
          </a:p>
          <a:p>
            <a:pPr eaLnBrk="1" hangingPunct="1"/>
            <a:endParaRPr lang="de-DE" b="0" dirty="0"/>
          </a:p>
        </p:txBody>
      </p:sp>
      <p:sp>
        <p:nvSpPr>
          <p:cNvPr id="8194" name="Fußzeilenplatzhalt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B415BDCE-1F92-468D-9E18-4F7A5CD2AC91}" type="slidenum">
              <a:rPr lang="de-DE" smtClean="0"/>
              <a:pPr eaLnBrk="1" hangingPunct="1"/>
              <a:t>11</a:t>
            </a:fld>
            <a:endParaRPr lang="de-DE" dirty="0"/>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356" t="1247" r="1419" b="2323"/>
          <a:stretch/>
        </p:blipFill>
        <p:spPr>
          <a:xfrm>
            <a:off x="1460070" y="1231075"/>
            <a:ext cx="6477120" cy="4680000"/>
          </a:xfrm>
          <a:prstGeom prst="rect">
            <a:avLst/>
          </a:prstGeom>
        </p:spPr>
      </p:pic>
      <p:sp>
        <p:nvSpPr>
          <p:cNvPr id="5" name="Textfeld 4"/>
          <p:cNvSpPr txBox="1"/>
          <p:nvPr/>
        </p:nvSpPr>
        <p:spPr>
          <a:xfrm>
            <a:off x="1489874" y="600618"/>
            <a:ext cx="6618158" cy="369332"/>
          </a:xfrm>
          <a:prstGeom prst="rect">
            <a:avLst/>
          </a:prstGeom>
          <a:noFill/>
        </p:spPr>
        <p:txBody>
          <a:bodyPr wrap="none" rtlCol="0">
            <a:spAutoFit/>
          </a:bodyPr>
          <a:lstStyle/>
          <a:p>
            <a:r>
              <a:rPr lang="de-DE" dirty="0"/>
              <a:t>Differenz Grundwasserstände vor und nach dem Pumpversuch</a:t>
            </a:r>
          </a:p>
        </p:txBody>
      </p:sp>
    </p:spTree>
    <p:extLst>
      <p:ext uri="{BB962C8B-B14F-4D97-AF65-F5344CB8AC3E}">
        <p14:creationId xmlns:p14="http://schemas.microsoft.com/office/powerpoint/2010/main" val="3857615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nhaltsplatzhalter 1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323528" y="548680"/>
            <a:ext cx="8507912" cy="5779691"/>
          </a:xfrm>
        </p:spPr>
      </p:pic>
      <p:sp>
        <p:nvSpPr>
          <p:cNvPr id="31" name="Fußzeilenplatzhalter 3"/>
          <p:cNvSpPr>
            <a:spLocks noGrp="1"/>
          </p:cNvSpPr>
          <p:nvPr>
            <p:ph type="ftr" sz="quarter" idx="11"/>
          </p:nvPr>
        </p:nvSpPr>
        <p:spPr>
          <a:xfrm>
            <a:off x="251520" y="6448251"/>
            <a:ext cx="3352801" cy="36512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B415BDCE-1F92-468D-9E18-4F7A5CD2AC91}" type="slidenum">
              <a:rPr lang="de-DE" smtClean="0"/>
              <a:pPr eaLnBrk="1" hangingPunct="1"/>
              <a:t>12</a:t>
            </a:fld>
            <a:endParaRPr lang="de-DE" dirty="0"/>
          </a:p>
        </p:txBody>
      </p:sp>
    </p:spTree>
    <p:extLst>
      <p:ext uri="{BB962C8B-B14F-4D97-AF65-F5344CB8AC3E}">
        <p14:creationId xmlns:p14="http://schemas.microsoft.com/office/powerpoint/2010/main" val="61427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3"/>
          <p:cNvSpPr>
            <a:spLocks noGrp="1"/>
          </p:cNvSpPr>
          <p:nvPr>
            <p:ph type="dt" sz="half"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b="0" dirty="0"/>
              <a:t>Referent:</a:t>
            </a:r>
          </a:p>
          <a:p>
            <a:pPr eaLnBrk="1" hangingPunct="1"/>
            <a:r>
              <a:rPr lang="de-DE" sz="1200" b="0" dirty="0"/>
              <a:t>Dr. Werner Reiländer</a:t>
            </a:r>
          </a:p>
          <a:p>
            <a:pPr eaLnBrk="1" hangingPunct="1"/>
            <a:r>
              <a:rPr lang="de-DE" sz="1200" b="0" dirty="0"/>
              <a:t>Dipl</a:t>
            </a:r>
            <a:r>
              <a:rPr lang="de-DE" sz="1200" dirty="0"/>
              <a:t>om-</a:t>
            </a:r>
            <a:r>
              <a:rPr lang="de-DE" sz="1200" b="0" dirty="0"/>
              <a:t>Geologe</a:t>
            </a:r>
          </a:p>
          <a:p>
            <a:pPr eaLnBrk="1" hangingPunct="1"/>
            <a:endParaRPr lang="de-DE" b="0" dirty="0"/>
          </a:p>
        </p:txBody>
      </p:sp>
      <p:sp>
        <p:nvSpPr>
          <p:cNvPr id="8194" name="Fußzeilenplatzhalt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B415BDCE-1F92-468D-9E18-4F7A5CD2AC91}" type="slidenum">
              <a:rPr lang="de-DE" smtClean="0"/>
              <a:pPr eaLnBrk="1" hangingPunct="1"/>
              <a:t>13</a:t>
            </a:fld>
            <a:endParaRPr lang="de-DE" dirty="0"/>
          </a:p>
        </p:txBody>
      </p:sp>
      <p:sp>
        <p:nvSpPr>
          <p:cNvPr id="5" name="Textfeld 4"/>
          <p:cNvSpPr txBox="1"/>
          <p:nvPr/>
        </p:nvSpPr>
        <p:spPr>
          <a:xfrm>
            <a:off x="2843808" y="579862"/>
            <a:ext cx="3005951" cy="400110"/>
          </a:xfrm>
          <a:prstGeom prst="rect">
            <a:avLst/>
          </a:prstGeom>
          <a:noFill/>
        </p:spPr>
        <p:txBody>
          <a:bodyPr wrap="none" rtlCol="0">
            <a:spAutoFit/>
          </a:bodyPr>
          <a:lstStyle/>
          <a:p>
            <a:r>
              <a:rPr lang="de-DE" sz="2000" dirty="0"/>
              <a:t>Isotopenuntersuchungen</a:t>
            </a:r>
          </a:p>
        </p:txBody>
      </p:sp>
      <p:sp>
        <p:nvSpPr>
          <p:cNvPr id="2" name="Textfeld 1"/>
          <p:cNvSpPr txBox="1"/>
          <p:nvPr/>
        </p:nvSpPr>
        <p:spPr>
          <a:xfrm>
            <a:off x="323528" y="1412776"/>
            <a:ext cx="7359707" cy="338554"/>
          </a:xfrm>
          <a:prstGeom prst="rect">
            <a:avLst/>
          </a:prstGeom>
          <a:noFill/>
        </p:spPr>
        <p:txBody>
          <a:bodyPr wrap="none" rtlCol="0">
            <a:spAutoFit/>
          </a:bodyPr>
          <a:lstStyle/>
          <a:p>
            <a:r>
              <a:rPr lang="de-DE" sz="1600" dirty="0"/>
              <a:t>Während des Pumpversuches wurden folgende Isotopenparameter untersucht:</a:t>
            </a:r>
          </a:p>
        </p:txBody>
      </p:sp>
      <p:sp>
        <p:nvSpPr>
          <p:cNvPr id="9" name="Rechteck 8"/>
          <p:cNvSpPr/>
          <p:nvPr/>
        </p:nvSpPr>
        <p:spPr>
          <a:xfrm>
            <a:off x="426403" y="1988840"/>
            <a:ext cx="3137485" cy="4062651"/>
          </a:xfrm>
          <a:prstGeom prst="rect">
            <a:avLst/>
          </a:prstGeom>
        </p:spPr>
        <p:txBody>
          <a:bodyPr wrap="square">
            <a:spAutoFit/>
          </a:bodyPr>
          <a:lstStyle/>
          <a:p>
            <a:r>
              <a:rPr lang="de-DE" sz="1600" dirty="0">
                <a:solidFill>
                  <a:srgbClr val="000000"/>
                </a:solidFill>
                <a:latin typeface="Arial" panose="020B0604020202020204" pitchFamily="34" charset="0"/>
                <a:ea typeface="Times New Roman" panose="02020603050405020304" pitchFamily="18" charset="0"/>
              </a:rPr>
              <a:t>Sauerstoff </a:t>
            </a:r>
            <a:r>
              <a:rPr lang="de-DE" sz="1600" baseline="30000" dirty="0"/>
              <a:t>18</a:t>
            </a:r>
            <a:r>
              <a:rPr lang="de-DE" sz="1600" dirty="0">
                <a:solidFill>
                  <a:srgbClr val="000000"/>
                </a:solidFill>
                <a:latin typeface="Arial" panose="020B0604020202020204" pitchFamily="34" charset="0"/>
                <a:ea typeface="Times New Roman" panose="02020603050405020304" pitchFamily="18" charset="0"/>
              </a:rPr>
              <a:t>O ,</a:t>
            </a:r>
          </a:p>
          <a:p>
            <a:r>
              <a:rPr lang="de-DE" sz="1600" dirty="0">
                <a:solidFill>
                  <a:srgbClr val="000000"/>
                </a:solidFill>
                <a:latin typeface="Arial" panose="020B0604020202020204" pitchFamily="34" charset="0"/>
                <a:ea typeface="Times New Roman" panose="02020603050405020304" pitchFamily="18" charset="0"/>
              </a:rPr>
              <a:t>Deuterium </a:t>
            </a:r>
            <a:r>
              <a:rPr lang="de-DE" sz="1600" baseline="30000" dirty="0">
                <a:solidFill>
                  <a:srgbClr val="000000"/>
                </a:solidFill>
                <a:latin typeface="Arial" panose="020B0604020202020204" pitchFamily="34" charset="0"/>
                <a:ea typeface="Times New Roman" panose="02020603050405020304" pitchFamily="18" charset="0"/>
              </a:rPr>
              <a:t>2</a:t>
            </a:r>
            <a:r>
              <a:rPr lang="de-DE" sz="1600" dirty="0">
                <a:solidFill>
                  <a:srgbClr val="000000"/>
                </a:solidFill>
                <a:latin typeface="Arial" panose="020B0604020202020204" pitchFamily="34" charset="0"/>
                <a:ea typeface="Times New Roman" panose="02020603050405020304" pitchFamily="18" charset="0"/>
              </a:rPr>
              <a:t>H:</a:t>
            </a:r>
          </a:p>
          <a:p>
            <a:endParaRPr lang="de-DE" dirty="0">
              <a:solidFill>
                <a:srgbClr val="000000"/>
              </a:solidFill>
              <a:latin typeface="Arial" panose="020B0604020202020204" pitchFamily="34" charset="0"/>
              <a:ea typeface="Times New Roman" panose="02020603050405020304" pitchFamily="18" charset="0"/>
            </a:endParaRPr>
          </a:p>
          <a:p>
            <a:endParaRPr lang="de-DE" sz="1600" dirty="0">
              <a:solidFill>
                <a:srgbClr val="000000"/>
              </a:solidFill>
              <a:latin typeface="Arial" panose="020B0604020202020204" pitchFamily="34" charset="0"/>
              <a:ea typeface="Times New Roman" panose="02020603050405020304" pitchFamily="18" charset="0"/>
            </a:endParaRPr>
          </a:p>
          <a:p>
            <a:r>
              <a:rPr lang="de-DE" sz="1600" dirty="0">
                <a:solidFill>
                  <a:srgbClr val="000000"/>
                </a:solidFill>
                <a:latin typeface="Arial" panose="020B0604020202020204" pitchFamily="34" charset="0"/>
                <a:ea typeface="Times New Roman" panose="02020603050405020304" pitchFamily="18" charset="0"/>
              </a:rPr>
              <a:t>Tritium</a:t>
            </a:r>
            <a:r>
              <a:rPr lang="de-DE" sz="1600" baseline="30000" dirty="0">
                <a:solidFill>
                  <a:srgbClr val="000000"/>
                </a:solidFill>
                <a:latin typeface="Arial" panose="020B0604020202020204" pitchFamily="34" charset="0"/>
                <a:ea typeface="Times New Roman" panose="02020603050405020304" pitchFamily="18" charset="0"/>
              </a:rPr>
              <a:t> 3</a:t>
            </a:r>
            <a:r>
              <a:rPr lang="de-DE" sz="1600" dirty="0">
                <a:solidFill>
                  <a:srgbClr val="000000"/>
                </a:solidFill>
                <a:latin typeface="Arial" panose="020B0604020202020204" pitchFamily="34" charset="0"/>
                <a:ea typeface="Times New Roman" panose="02020603050405020304" pitchFamily="18" charset="0"/>
              </a:rPr>
              <a:t>H :</a:t>
            </a:r>
          </a:p>
          <a:p>
            <a:endParaRPr lang="de-DE" sz="1600" dirty="0">
              <a:solidFill>
                <a:srgbClr val="000000"/>
              </a:solidFill>
              <a:latin typeface="Arial" panose="020B0604020202020204" pitchFamily="34" charset="0"/>
              <a:ea typeface="Times New Roman" panose="02020603050405020304" pitchFamily="18" charset="0"/>
            </a:endParaRPr>
          </a:p>
          <a:p>
            <a:endParaRPr lang="de-DE" sz="1600" dirty="0">
              <a:solidFill>
                <a:srgbClr val="000000"/>
              </a:solidFill>
              <a:latin typeface="Arial" panose="020B0604020202020204" pitchFamily="34" charset="0"/>
              <a:ea typeface="Times New Roman" panose="02020603050405020304" pitchFamily="18" charset="0"/>
            </a:endParaRPr>
          </a:p>
          <a:p>
            <a:endParaRPr lang="de-DE" sz="1600" dirty="0">
              <a:solidFill>
                <a:srgbClr val="000000"/>
              </a:solidFill>
              <a:latin typeface="Arial" panose="020B0604020202020204" pitchFamily="34" charset="0"/>
              <a:ea typeface="Times New Roman" panose="02020603050405020304" pitchFamily="18" charset="0"/>
            </a:endParaRPr>
          </a:p>
          <a:p>
            <a:endParaRPr lang="de-DE" sz="1600" dirty="0">
              <a:solidFill>
                <a:srgbClr val="000000"/>
              </a:solidFill>
              <a:latin typeface="Arial" panose="020B0604020202020204" pitchFamily="34" charset="0"/>
              <a:ea typeface="Times New Roman" panose="02020603050405020304" pitchFamily="18" charset="0"/>
            </a:endParaRPr>
          </a:p>
          <a:p>
            <a:endParaRPr lang="de-DE" sz="1000" dirty="0">
              <a:solidFill>
                <a:srgbClr val="000000"/>
              </a:solidFill>
              <a:latin typeface="Arial" panose="020B0604020202020204" pitchFamily="34" charset="0"/>
              <a:ea typeface="Times New Roman" panose="02020603050405020304" pitchFamily="18" charset="0"/>
            </a:endParaRPr>
          </a:p>
          <a:p>
            <a:endParaRPr lang="de-DE" sz="1600" dirty="0">
              <a:solidFill>
                <a:srgbClr val="000000"/>
              </a:solidFill>
              <a:latin typeface="Arial" panose="020B0604020202020204" pitchFamily="34" charset="0"/>
              <a:ea typeface="Times New Roman" panose="02020603050405020304" pitchFamily="18" charset="0"/>
            </a:endParaRPr>
          </a:p>
          <a:p>
            <a:r>
              <a:rPr lang="de-DE" sz="1600" dirty="0">
                <a:solidFill>
                  <a:srgbClr val="000000"/>
                </a:solidFill>
                <a:latin typeface="Arial" panose="020B0604020202020204" pitchFamily="34" charset="0"/>
                <a:ea typeface="Times New Roman" panose="02020603050405020304" pitchFamily="18" charset="0"/>
              </a:rPr>
              <a:t>Kohlenstoff </a:t>
            </a:r>
            <a:r>
              <a:rPr lang="de-DE" baseline="30000" dirty="0"/>
              <a:t>13</a:t>
            </a:r>
            <a:r>
              <a:rPr lang="de-DE" dirty="0"/>
              <a:t>C und </a:t>
            </a:r>
            <a:r>
              <a:rPr lang="de-DE" baseline="30000" dirty="0"/>
              <a:t>14</a:t>
            </a:r>
            <a:r>
              <a:rPr lang="de-DE" dirty="0"/>
              <a:t>C</a:t>
            </a:r>
            <a:endParaRPr lang="de-DE" sz="1600" dirty="0">
              <a:solidFill>
                <a:srgbClr val="000000"/>
              </a:solidFill>
              <a:latin typeface="Arial" panose="020B0604020202020204" pitchFamily="34" charset="0"/>
              <a:ea typeface="Times New Roman" panose="02020603050405020304" pitchFamily="18" charset="0"/>
            </a:endParaRPr>
          </a:p>
          <a:p>
            <a:endParaRPr lang="de-DE" sz="1600" dirty="0">
              <a:solidFill>
                <a:srgbClr val="000000"/>
              </a:solidFill>
              <a:latin typeface="Arial" panose="020B0604020202020204" pitchFamily="34" charset="0"/>
              <a:ea typeface="Times New Roman" panose="02020603050405020304" pitchFamily="18" charset="0"/>
            </a:endParaRPr>
          </a:p>
          <a:p>
            <a:r>
              <a:rPr lang="de-DE" sz="1600" dirty="0">
                <a:solidFill>
                  <a:srgbClr val="000000"/>
                </a:solidFill>
                <a:latin typeface="Arial" panose="020B0604020202020204" pitchFamily="34" charset="0"/>
                <a:ea typeface="Times New Roman" panose="02020603050405020304" pitchFamily="18" charset="0"/>
              </a:rPr>
              <a:t> </a:t>
            </a:r>
            <a:r>
              <a:rPr lang="de-DE" sz="1600" dirty="0">
                <a:solidFill>
                  <a:srgbClr val="000000"/>
                </a:solidFill>
                <a:latin typeface="Arial" panose="020B0604020202020204" pitchFamily="34" charset="0"/>
              </a:rPr>
              <a:t> 								</a:t>
            </a:r>
            <a:endParaRPr lang="de-DE" sz="1600" dirty="0"/>
          </a:p>
        </p:txBody>
      </p:sp>
      <p:sp>
        <p:nvSpPr>
          <p:cNvPr id="10" name="Rechteck 9"/>
          <p:cNvSpPr/>
          <p:nvPr/>
        </p:nvSpPr>
        <p:spPr>
          <a:xfrm>
            <a:off x="3563888" y="1940679"/>
            <a:ext cx="4876800" cy="830997"/>
          </a:xfrm>
          <a:prstGeom prst="rect">
            <a:avLst/>
          </a:prstGeom>
        </p:spPr>
        <p:txBody>
          <a:bodyPr wrap="square">
            <a:spAutoFit/>
          </a:bodyPr>
          <a:lstStyle/>
          <a:p>
            <a:r>
              <a:rPr lang="de-DE" sz="1600" b="1" dirty="0">
                <a:solidFill>
                  <a:srgbClr val="000000"/>
                </a:solidFill>
                <a:latin typeface="Arial" panose="020B0604020202020204" pitchFamily="34" charset="0"/>
                <a:ea typeface="Times New Roman" panose="02020603050405020304" pitchFamily="18" charset="0"/>
              </a:rPr>
              <a:t>Untersuchung Herkunft des Wassers:</a:t>
            </a:r>
          </a:p>
          <a:p>
            <a:r>
              <a:rPr lang="de-DE" sz="1600" dirty="0">
                <a:solidFill>
                  <a:srgbClr val="000000"/>
                </a:solidFill>
                <a:latin typeface="Arial" panose="020B0604020202020204" pitchFamily="34" charset="0"/>
              </a:rPr>
              <a:t>Bildung durch Niederschlag oder durch Versickerung Oberflächengewässern 		</a:t>
            </a:r>
            <a:endParaRPr lang="de-DE" sz="1600" dirty="0"/>
          </a:p>
        </p:txBody>
      </p:sp>
      <p:sp>
        <p:nvSpPr>
          <p:cNvPr id="11" name="Rechteck 10"/>
          <p:cNvSpPr/>
          <p:nvPr/>
        </p:nvSpPr>
        <p:spPr>
          <a:xfrm>
            <a:off x="3563888" y="2984889"/>
            <a:ext cx="4876800" cy="1569660"/>
          </a:xfrm>
          <a:prstGeom prst="rect">
            <a:avLst/>
          </a:prstGeom>
        </p:spPr>
        <p:txBody>
          <a:bodyPr wrap="square">
            <a:spAutoFit/>
          </a:bodyPr>
          <a:lstStyle/>
          <a:p>
            <a:r>
              <a:rPr lang="de-DE" sz="1600" b="1" dirty="0">
                <a:solidFill>
                  <a:srgbClr val="000000"/>
                </a:solidFill>
                <a:latin typeface="Arial" panose="020B0604020202020204" pitchFamily="34" charset="0"/>
                <a:ea typeface="Times New Roman" panose="02020603050405020304" pitchFamily="18" charset="0"/>
              </a:rPr>
              <a:t>Bestimmung des Jungwasseranteils:</a:t>
            </a:r>
          </a:p>
          <a:p>
            <a:r>
              <a:rPr lang="de-DE" sz="1600" dirty="0">
                <a:solidFill>
                  <a:srgbClr val="000000"/>
                </a:solidFill>
                <a:latin typeface="Arial" panose="020B0604020202020204" pitchFamily="34" charset="0"/>
              </a:rPr>
              <a:t>Das in den 50er und 60er Jahren freigesetzte Tritium durch die Kernwaffenversuche dient hier als „Marker“. Ein Nachweis von Tritium begrenzt das Alter des Wassers (bzw. Anteile des Wassers) auf max. 60 Jahre ein. 		</a:t>
            </a:r>
            <a:endParaRPr lang="de-DE" sz="1600" dirty="0"/>
          </a:p>
        </p:txBody>
      </p:sp>
      <p:sp>
        <p:nvSpPr>
          <p:cNvPr id="12" name="Rechteck 11"/>
          <p:cNvSpPr/>
          <p:nvPr/>
        </p:nvSpPr>
        <p:spPr>
          <a:xfrm>
            <a:off x="3563888" y="4554549"/>
            <a:ext cx="5472608" cy="1569660"/>
          </a:xfrm>
          <a:prstGeom prst="rect">
            <a:avLst/>
          </a:prstGeom>
        </p:spPr>
        <p:txBody>
          <a:bodyPr wrap="square">
            <a:spAutoFit/>
          </a:bodyPr>
          <a:lstStyle/>
          <a:p>
            <a:r>
              <a:rPr lang="de-DE" sz="1600" b="1" dirty="0">
                <a:solidFill>
                  <a:srgbClr val="000000"/>
                </a:solidFill>
                <a:latin typeface="Arial" panose="020B0604020202020204" pitchFamily="34" charset="0"/>
                <a:ea typeface="Times New Roman" panose="02020603050405020304" pitchFamily="18" charset="0"/>
              </a:rPr>
              <a:t>Bestimmung der „älteren“ Grundwasserkomponente:</a:t>
            </a:r>
          </a:p>
          <a:p>
            <a:r>
              <a:rPr lang="de-DE" sz="1600" baseline="30000" dirty="0"/>
              <a:t>13</a:t>
            </a:r>
            <a:r>
              <a:rPr lang="de-DE" sz="1600" dirty="0"/>
              <a:t>C –Messung dient zur Bestimmung der </a:t>
            </a:r>
            <a:r>
              <a:rPr lang="de-DE" sz="1600" baseline="30000" dirty="0"/>
              <a:t>14</a:t>
            </a:r>
            <a:r>
              <a:rPr lang="de-DE" sz="1600" dirty="0"/>
              <a:t>C –Anfangsgehalts. Mit den Ergebnissen der </a:t>
            </a:r>
            <a:r>
              <a:rPr lang="de-DE" sz="1600" baseline="30000" dirty="0"/>
              <a:t>14</a:t>
            </a:r>
            <a:r>
              <a:rPr lang="de-DE" sz="1600" dirty="0"/>
              <a:t>C –Messungen können Aussagen über die Verweilzeiten im Untergrund von etwa 1.500 – 10.000 Jahren getroffen werden.</a:t>
            </a:r>
            <a:r>
              <a:rPr lang="de-DE" sz="1600" dirty="0">
                <a:solidFill>
                  <a:srgbClr val="000000"/>
                </a:solidFill>
                <a:latin typeface="Arial" panose="020B0604020202020204" pitchFamily="34" charset="0"/>
              </a:rPr>
              <a:t>		</a:t>
            </a:r>
            <a:endParaRPr lang="de-DE" sz="1600" dirty="0"/>
          </a:p>
        </p:txBody>
      </p:sp>
    </p:spTree>
    <p:extLst>
      <p:ext uri="{BB962C8B-B14F-4D97-AF65-F5344CB8AC3E}">
        <p14:creationId xmlns:p14="http://schemas.microsoft.com/office/powerpoint/2010/main" val="3276692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3"/>
          <p:cNvSpPr>
            <a:spLocks noGrp="1"/>
          </p:cNvSpPr>
          <p:nvPr>
            <p:ph type="dt" sz="half"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b="0" dirty="0"/>
              <a:t>Referent:</a:t>
            </a:r>
          </a:p>
          <a:p>
            <a:pPr eaLnBrk="1" hangingPunct="1"/>
            <a:r>
              <a:rPr lang="de-DE" sz="1200" b="0" dirty="0"/>
              <a:t>Dr. Werner Reiländer</a:t>
            </a:r>
          </a:p>
          <a:p>
            <a:pPr eaLnBrk="1" hangingPunct="1"/>
            <a:r>
              <a:rPr lang="de-DE" sz="1200" b="0" dirty="0"/>
              <a:t>Dipl</a:t>
            </a:r>
            <a:r>
              <a:rPr lang="de-DE" sz="1200" dirty="0"/>
              <a:t>om-</a:t>
            </a:r>
            <a:r>
              <a:rPr lang="de-DE" sz="1200" b="0" dirty="0"/>
              <a:t>Geologe</a:t>
            </a:r>
          </a:p>
          <a:p>
            <a:pPr eaLnBrk="1" hangingPunct="1"/>
            <a:endParaRPr lang="de-DE" b="0" dirty="0"/>
          </a:p>
        </p:txBody>
      </p:sp>
      <p:sp>
        <p:nvSpPr>
          <p:cNvPr id="8194" name="Fußzeilenplatzhalt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B415BDCE-1F92-468D-9E18-4F7A5CD2AC91}" type="slidenum">
              <a:rPr lang="de-DE" smtClean="0"/>
              <a:pPr eaLnBrk="1" hangingPunct="1"/>
              <a:t>14</a:t>
            </a:fld>
            <a:endParaRPr lang="de-DE" dirty="0"/>
          </a:p>
        </p:txBody>
      </p:sp>
      <p:sp>
        <p:nvSpPr>
          <p:cNvPr id="5" name="Textfeld 4"/>
          <p:cNvSpPr txBox="1"/>
          <p:nvPr/>
        </p:nvSpPr>
        <p:spPr>
          <a:xfrm>
            <a:off x="1691680" y="649133"/>
            <a:ext cx="6141425" cy="400110"/>
          </a:xfrm>
          <a:prstGeom prst="rect">
            <a:avLst/>
          </a:prstGeom>
          <a:noFill/>
        </p:spPr>
        <p:txBody>
          <a:bodyPr wrap="none" rtlCol="0">
            <a:spAutoFit/>
          </a:bodyPr>
          <a:lstStyle/>
          <a:p>
            <a:r>
              <a:rPr lang="de-DE" sz="2000" dirty="0"/>
              <a:t>Ergebnis Isotopenuntersuchung Brunnen Markwald</a:t>
            </a:r>
          </a:p>
        </p:txBody>
      </p:sp>
      <p:sp>
        <p:nvSpPr>
          <p:cNvPr id="10" name="Rechteck 9"/>
          <p:cNvSpPr/>
          <p:nvPr/>
        </p:nvSpPr>
        <p:spPr>
          <a:xfrm>
            <a:off x="827584" y="1555400"/>
            <a:ext cx="7704856" cy="830997"/>
          </a:xfrm>
          <a:prstGeom prst="rect">
            <a:avLst/>
          </a:prstGeom>
        </p:spPr>
        <p:txBody>
          <a:bodyPr wrap="square">
            <a:spAutoFit/>
          </a:bodyPr>
          <a:lstStyle/>
          <a:p>
            <a:r>
              <a:rPr lang="de-DE" sz="1600" b="1" dirty="0">
                <a:solidFill>
                  <a:srgbClr val="000000"/>
                </a:solidFill>
                <a:latin typeface="Arial" panose="020B0604020202020204" pitchFamily="34" charset="0"/>
                <a:ea typeface="Times New Roman" panose="02020603050405020304" pitchFamily="18" charset="0"/>
              </a:rPr>
              <a:t>Untersuchung Herkunft des Wassers:</a:t>
            </a:r>
          </a:p>
          <a:p>
            <a:r>
              <a:rPr lang="de-DE" sz="1600" dirty="0">
                <a:solidFill>
                  <a:srgbClr val="000000"/>
                </a:solidFill>
                <a:latin typeface="Arial" panose="020B0604020202020204" pitchFamily="34" charset="0"/>
              </a:rPr>
              <a:t>Es wird überwiegend meteorologisch gebildet. Ein in den Brunnen unterschiedlicher Anteil durch Versickerung aus Oberflächengewässern.		</a:t>
            </a:r>
            <a:endParaRPr lang="de-DE" sz="1600" dirty="0"/>
          </a:p>
        </p:txBody>
      </p:sp>
      <p:sp>
        <p:nvSpPr>
          <p:cNvPr id="11" name="Rechteck 10"/>
          <p:cNvSpPr/>
          <p:nvPr/>
        </p:nvSpPr>
        <p:spPr>
          <a:xfrm>
            <a:off x="805336" y="2709638"/>
            <a:ext cx="7511079" cy="1323439"/>
          </a:xfrm>
          <a:prstGeom prst="rect">
            <a:avLst/>
          </a:prstGeom>
        </p:spPr>
        <p:txBody>
          <a:bodyPr wrap="square">
            <a:spAutoFit/>
          </a:bodyPr>
          <a:lstStyle/>
          <a:p>
            <a:r>
              <a:rPr lang="de-DE" sz="1600" b="1" dirty="0">
                <a:solidFill>
                  <a:srgbClr val="000000"/>
                </a:solidFill>
                <a:latin typeface="Arial" panose="020B0604020202020204" pitchFamily="34" charset="0"/>
                <a:ea typeface="Times New Roman" panose="02020603050405020304" pitchFamily="18" charset="0"/>
              </a:rPr>
              <a:t>Altersbestimmung:</a:t>
            </a:r>
          </a:p>
          <a:p>
            <a:r>
              <a:rPr lang="de-DE" sz="1600" dirty="0">
                <a:solidFill>
                  <a:srgbClr val="000000"/>
                </a:solidFill>
                <a:latin typeface="Arial" panose="020B0604020202020204" pitchFamily="34" charset="0"/>
              </a:rPr>
              <a:t>Das aus den Brunnen 8, 9 und 10 entnommene Wasser ist ein Mischwasser aus jungen, tritiumhaltigen und „älteren“ Grundwasserkomponenten. Hinweise auf Beimischung von sehr alten Grundwasserkomponenten bestehen nicht. Das maximale Alter wird auf 2.000 – 3.000 Jahren geschätzt.	</a:t>
            </a:r>
            <a:endParaRPr lang="de-DE" sz="1600" dirty="0"/>
          </a:p>
        </p:txBody>
      </p:sp>
      <p:graphicFrame>
        <p:nvGraphicFramePr>
          <p:cNvPr id="3" name="Tabelle 2"/>
          <p:cNvGraphicFramePr>
            <a:graphicFrameLocks noGrp="1"/>
          </p:cNvGraphicFramePr>
          <p:nvPr>
            <p:extLst>
              <p:ext uri="{D42A27DB-BD31-4B8C-83A1-F6EECF244321}">
                <p14:modId xmlns:p14="http://schemas.microsoft.com/office/powerpoint/2010/main" val="3255166257"/>
              </p:ext>
            </p:extLst>
          </p:nvPr>
        </p:nvGraphicFramePr>
        <p:xfrm>
          <a:off x="899592" y="4356318"/>
          <a:ext cx="7149536" cy="1160914"/>
        </p:xfrm>
        <a:graphic>
          <a:graphicData uri="http://schemas.openxmlformats.org/drawingml/2006/table">
            <a:tbl>
              <a:tblPr firstRow="1" firstCol="1" bandRow="1">
                <a:tableStyleId>{5C22544A-7EE6-4342-B048-85BDC9FD1C3A}</a:tableStyleId>
              </a:tblPr>
              <a:tblGrid>
                <a:gridCol w="1787384">
                  <a:extLst>
                    <a:ext uri="{9D8B030D-6E8A-4147-A177-3AD203B41FA5}">
                      <a16:colId xmlns:a16="http://schemas.microsoft.com/office/drawing/2014/main" val="2957965044"/>
                    </a:ext>
                  </a:extLst>
                </a:gridCol>
                <a:gridCol w="1787384">
                  <a:extLst>
                    <a:ext uri="{9D8B030D-6E8A-4147-A177-3AD203B41FA5}">
                      <a16:colId xmlns:a16="http://schemas.microsoft.com/office/drawing/2014/main" val="695979114"/>
                    </a:ext>
                  </a:extLst>
                </a:gridCol>
                <a:gridCol w="1787384">
                  <a:extLst>
                    <a:ext uri="{9D8B030D-6E8A-4147-A177-3AD203B41FA5}">
                      <a16:colId xmlns:a16="http://schemas.microsoft.com/office/drawing/2014/main" val="1509729589"/>
                    </a:ext>
                  </a:extLst>
                </a:gridCol>
                <a:gridCol w="1787384">
                  <a:extLst>
                    <a:ext uri="{9D8B030D-6E8A-4147-A177-3AD203B41FA5}">
                      <a16:colId xmlns:a16="http://schemas.microsoft.com/office/drawing/2014/main" val="2170424246"/>
                    </a:ext>
                  </a:extLst>
                </a:gridCol>
              </a:tblGrid>
              <a:tr h="262866">
                <a:tc>
                  <a:txBody>
                    <a:bodyPr/>
                    <a:lstStyle/>
                    <a:p>
                      <a:pPr algn="just">
                        <a:spcAft>
                          <a:spcPts val="1200"/>
                        </a:spcAft>
                      </a:pPr>
                      <a:r>
                        <a:rPr lang="de-DE" sz="1000" dirty="0">
                          <a:effectLst/>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200"/>
                        </a:spcAft>
                      </a:pPr>
                      <a:r>
                        <a:rPr lang="de-DE" sz="1000" dirty="0">
                          <a:effectLst/>
                        </a:rPr>
                        <a:t>Br. 8</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200"/>
                        </a:spcAft>
                      </a:pPr>
                      <a:r>
                        <a:rPr lang="de-DE" sz="1000" dirty="0">
                          <a:effectLst/>
                        </a:rPr>
                        <a:t>Br. 9</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200"/>
                        </a:spcAft>
                      </a:pPr>
                      <a:r>
                        <a:rPr lang="de-DE" sz="1000" dirty="0">
                          <a:effectLst/>
                        </a:rPr>
                        <a:t>Br.10</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8933344"/>
                  </a:ext>
                </a:extLst>
              </a:tr>
              <a:tr h="449024">
                <a:tc>
                  <a:txBody>
                    <a:bodyPr/>
                    <a:lstStyle/>
                    <a:p>
                      <a:pPr algn="just">
                        <a:spcAft>
                          <a:spcPts val="0"/>
                        </a:spcAft>
                      </a:pPr>
                      <a:r>
                        <a:rPr lang="de-DE" sz="1000" dirty="0">
                          <a:effectLst/>
                        </a:rPr>
                        <a:t>Jungwasseranteil</a:t>
                      </a:r>
                      <a:endParaRPr lang="de-DE" sz="1100" dirty="0">
                        <a:effectLst/>
                      </a:endParaRPr>
                    </a:p>
                    <a:p>
                      <a:pPr algn="just">
                        <a:spcAft>
                          <a:spcPts val="0"/>
                        </a:spcAft>
                      </a:pPr>
                      <a:r>
                        <a:rPr lang="de-DE" sz="1000" dirty="0">
                          <a:effectLst/>
                        </a:rPr>
                        <a:t>&lt; 60 Jahre</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de-DE" sz="1000" dirty="0">
                          <a:effectLst/>
                        </a:rPr>
                        <a:t>ca. 30 %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de-DE" sz="1000" dirty="0">
                          <a:effectLst/>
                        </a:rPr>
                        <a:t>ca. 25%</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de-DE" sz="1000" dirty="0">
                          <a:effectLst/>
                        </a:rPr>
                        <a:t>wenige %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8749290"/>
                  </a:ext>
                </a:extLst>
              </a:tr>
              <a:tr h="449024">
                <a:tc>
                  <a:txBody>
                    <a:bodyPr/>
                    <a:lstStyle/>
                    <a:p>
                      <a:pPr algn="just">
                        <a:spcAft>
                          <a:spcPts val="1200"/>
                        </a:spcAft>
                      </a:pPr>
                      <a:r>
                        <a:rPr lang="de-DE" sz="1000" dirty="0">
                          <a:effectLst/>
                        </a:rPr>
                        <a:t>ca. 2.000 – 3000 Jahre</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1200"/>
                        </a:spcAft>
                      </a:pPr>
                      <a:r>
                        <a:rPr lang="de-DE" sz="1000" dirty="0">
                          <a:effectLst/>
                        </a:rPr>
                        <a:t>ca. 70 %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1200"/>
                        </a:spcAft>
                      </a:pPr>
                      <a:r>
                        <a:rPr lang="de-DE" sz="1000" dirty="0">
                          <a:effectLst/>
                        </a:rPr>
                        <a:t>ca. 75 %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1200"/>
                        </a:spcAft>
                      </a:pPr>
                      <a:r>
                        <a:rPr lang="de-DE" sz="1000" dirty="0">
                          <a:effectLst/>
                        </a:rPr>
                        <a:t>Rest</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7597412"/>
                  </a:ext>
                </a:extLst>
              </a:tr>
            </a:tbl>
          </a:graphicData>
        </a:graphic>
      </p:graphicFrame>
    </p:spTree>
    <p:extLst>
      <p:ext uri="{BB962C8B-B14F-4D97-AF65-F5344CB8AC3E}">
        <p14:creationId xmlns:p14="http://schemas.microsoft.com/office/powerpoint/2010/main" val="2325206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p:nvPr>
        </p:nvSpPr>
        <p:spPr/>
        <p:txBody>
          <a:bodyPr>
            <a:normAutofit lnSpcReduction="10000"/>
          </a:bodyPr>
          <a:lstStyle/>
          <a:p>
            <a:pPr marL="45720" indent="0" algn="ctr">
              <a:buNone/>
            </a:pPr>
            <a:r>
              <a:rPr lang="de-DE" dirty="0"/>
              <a:t>Rückschlüsse aus dem Pumpversuch 2016</a:t>
            </a:r>
          </a:p>
          <a:p>
            <a:pPr marL="45720" indent="0" algn="ctr">
              <a:buNone/>
            </a:pPr>
            <a:r>
              <a:rPr lang="de-DE" sz="1600" dirty="0"/>
              <a:t>(auf der Basis der bisher vorliegenden Auswertung der Wasserstände, Analysen und Altersbestimmungen für die Brunnen des ZV Hemhofen Röttenbach)</a:t>
            </a:r>
          </a:p>
          <a:p>
            <a:pPr marL="502920" indent="-457200">
              <a:buClrTx/>
              <a:buSzPct val="100000"/>
              <a:buFont typeface="+mj-lt"/>
              <a:buAutoNum type="arabicPeriod"/>
            </a:pPr>
            <a:r>
              <a:rPr lang="de-DE" sz="2000" dirty="0"/>
              <a:t>Die aktuell genehmigte Grundwasserentnahmemenge aus Brunnen 8, 9 und 10 des Zweckverbandes von 300.000 m³/Jahr ist nachweislich des PV langfristig förderbar. Das Grundwasser zeigt eine gute Qualität. </a:t>
            </a:r>
          </a:p>
          <a:p>
            <a:pPr marL="502920" indent="-457200">
              <a:buClrTx/>
              <a:buSzPct val="100000"/>
              <a:buFont typeface="+mj-lt"/>
              <a:buAutoNum type="arabicPeriod"/>
            </a:pPr>
            <a:r>
              <a:rPr lang="de-DE" sz="2000" dirty="0"/>
              <a:t>Die Grundwassersituation vor und nach dem Pumpversuch sind direkt vergleichbar (keine verbleibenden, nachhaltigen Absenkungen). </a:t>
            </a:r>
          </a:p>
          <a:p>
            <a:pPr marL="531813" indent="0">
              <a:buClrTx/>
              <a:buSzPct val="100000"/>
              <a:buNone/>
            </a:pPr>
            <a:r>
              <a:rPr lang="de-DE" sz="2000" dirty="0"/>
              <a:t>Aber: ein Grundwasser kann als ein langsam reagierendes System beschrieben werden. Daher folgt: </a:t>
            </a:r>
          </a:p>
          <a:p>
            <a:pPr marL="531813" indent="-531813">
              <a:buClrTx/>
              <a:buSzPct val="100000"/>
              <a:buNone/>
            </a:pPr>
            <a:r>
              <a:rPr lang="de-DE" sz="2000" dirty="0"/>
              <a:t>3.	Die Wasserversorger ESTW, ZV Seebachgruppe und ZV Hemhofen Röttenbach fördern aus demselben Grundwasservorkommen, weshalb ein langfristiges gemeinsames Bewirtschaften sinnvoll ist. Ein Monitoring-Programm mit Austausch aller Ergebnisse ist für alle beteiligten Wasserversorger wichtig und zukunftsweisend. Hierdurch können z.B. Entnahmeverlagerungen, Förderratenvariationen sinnvoll abgestimmt werden.</a:t>
            </a:r>
            <a:endParaRPr lang="de-CH" sz="2000" dirty="0"/>
          </a:p>
        </p:txBody>
      </p:sp>
      <p:sp>
        <p:nvSpPr>
          <p:cNvPr id="3" name="Fußzeilenplatzhalter 3"/>
          <p:cNvSpPr>
            <a:spLocks noGrp="1"/>
          </p:cNvSpPr>
          <p:nvPr>
            <p:ph type="ftr" sz="quarter" idx="11"/>
          </p:nvPr>
        </p:nvSpPr>
        <p:spPr>
          <a:xfrm>
            <a:off x="457199" y="6172200"/>
            <a:ext cx="3352801" cy="36512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B415BDCE-1F92-468D-9E18-4F7A5CD2AC91}" type="slidenum">
              <a:rPr lang="de-DE" smtClean="0"/>
              <a:pPr eaLnBrk="1" hangingPunct="1"/>
              <a:t>15</a:t>
            </a:fld>
            <a:endParaRPr lang="de-DE" dirty="0"/>
          </a:p>
        </p:txBody>
      </p:sp>
    </p:spTree>
    <p:extLst>
      <p:ext uri="{BB962C8B-B14F-4D97-AF65-F5344CB8AC3E}">
        <p14:creationId xmlns:p14="http://schemas.microsoft.com/office/powerpoint/2010/main" val="367742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p:nvPr>
        </p:nvSpPr>
        <p:spPr/>
        <p:txBody>
          <a:bodyPr/>
          <a:lstStyle/>
          <a:p>
            <a:pPr marL="45720" indent="0" algn="ctr">
              <a:buNone/>
            </a:pPr>
            <a:endParaRPr lang="de-DE" dirty="0"/>
          </a:p>
          <a:p>
            <a:pPr marL="45720" indent="0" algn="ctr">
              <a:buNone/>
            </a:pPr>
            <a:r>
              <a:rPr lang="de-DE" sz="4800" dirty="0"/>
              <a:t>Vielen Dank für Ihre Aufmerksamkeit.</a:t>
            </a:r>
          </a:p>
          <a:p>
            <a:pPr algn="ctr"/>
            <a:endParaRPr lang="de-DE" sz="4800" dirty="0"/>
          </a:p>
          <a:p>
            <a:pPr marL="45720" indent="0" algn="ctr">
              <a:buNone/>
            </a:pPr>
            <a:r>
              <a:rPr lang="de-DE" sz="4800" dirty="0"/>
              <a:t>Für Fragen stehe ich Ihnen jetzt zur Verfügung.</a:t>
            </a:r>
            <a:endParaRPr lang="de-CH" sz="4800" dirty="0"/>
          </a:p>
        </p:txBody>
      </p:sp>
    </p:spTree>
    <p:extLst>
      <p:ext uri="{BB962C8B-B14F-4D97-AF65-F5344CB8AC3E}">
        <p14:creationId xmlns:p14="http://schemas.microsoft.com/office/powerpoint/2010/main" val="2137398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3"/>
          <p:cNvSpPr>
            <a:spLocks noGrp="1"/>
          </p:cNvSpPr>
          <p:nvPr>
            <p:ph type="dt" sz="half"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b="0" dirty="0"/>
              <a:t>Referent:</a:t>
            </a:r>
          </a:p>
          <a:p>
            <a:pPr eaLnBrk="1" hangingPunct="1"/>
            <a:r>
              <a:rPr lang="de-DE" sz="1200" b="0" dirty="0"/>
              <a:t>Dr. Werner Reiländer</a:t>
            </a:r>
          </a:p>
          <a:p>
            <a:pPr eaLnBrk="1" hangingPunct="1"/>
            <a:r>
              <a:rPr lang="de-DE" sz="1200" b="0" dirty="0"/>
              <a:t>Dipl</a:t>
            </a:r>
            <a:r>
              <a:rPr lang="de-DE" sz="1200" dirty="0"/>
              <a:t>om-</a:t>
            </a:r>
            <a:r>
              <a:rPr lang="de-DE" sz="1200" b="0" dirty="0"/>
              <a:t>Geologe</a:t>
            </a:r>
          </a:p>
          <a:p>
            <a:pPr eaLnBrk="1" hangingPunct="1"/>
            <a:endParaRPr lang="de-DE" b="0" dirty="0"/>
          </a:p>
        </p:txBody>
      </p:sp>
      <p:sp>
        <p:nvSpPr>
          <p:cNvPr id="8194" name="Fußzeilenplatzhalt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B415BDCE-1F92-468D-9E18-4F7A5CD2AC91}" type="slidenum">
              <a:rPr lang="de-DE" smtClean="0"/>
              <a:pPr eaLnBrk="1" hangingPunct="1"/>
              <a:t>17</a:t>
            </a:fld>
            <a:endParaRPr lang="de-DE" dirty="0"/>
          </a:p>
        </p:txBody>
      </p:sp>
      <p:sp>
        <p:nvSpPr>
          <p:cNvPr id="5" name="Textfeld 4"/>
          <p:cNvSpPr txBox="1"/>
          <p:nvPr/>
        </p:nvSpPr>
        <p:spPr>
          <a:xfrm>
            <a:off x="3203848" y="600618"/>
            <a:ext cx="184731" cy="369332"/>
          </a:xfrm>
          <a:prstGeom prst="rect">
            <a:avLst/>
          </a:prstGeom>
          <a:noFill/>
        </p:spPr>
        <p:txBody>
          <a:bodyPr wrap="none" rtlCol="0">
            <a:spAutoFit/>
          </a:bodyPr>
          <a:lstStyle/>
          <a:p>
            <a:endParaRPr lang="de-DE" dirty="0"/>
          </a:p>
        </p:txBody>
      </p:sp>
      <p:pic>
        <p:nvPicPr>
          <p:cNvPr id="3" name="Grafik 2"/>
          <p:cNvPicPr>
            <a:picLocks noChangeAspect="1"/>
          </p:cNvPicPr>
          <p:nvPr/>
        </p:nvPicPr>
        <p:blipFill>
          <a:blip r:embed="rId2"/>
          <a:stretch>
            <a:fillRect/>
          </a:stretch>
        </p:blipFill>
        <p:spPr>
          <a:xfrm>
            <a:off x="1571677" y="1094120"/>
            <a:ext cx="5840474" cy="4901609"/>
          </a:xfrm>
          <a:prstGeom prst="rect">
            <a:avLst/>
          </a:prstGeom>
        </p:spPr>
      </p:pic>
      <p:sp>
        <p:nvSpPr>
          <p:cNvPr id="6" name="Textfeld 5"/>
          <p:cNvSpPr txBox="1"/>
          <p:nvPr/>
        </p:nvSpPr>
        <p:spPr>
          <a:xfrm>
            <a:off x="667027" y="517096"/>
            <a:ext cx="8075672" cy="369332"/>
          </a:xfrm>
          <a:prstGeom prst="rect">
            <a:avLst/>
          </a:prstGeom>
          <a:noFill/>
        </p:spPr>
        <p:txBody>
          <a:bodyPr wrap="none" rtlCol="0">
            <a:spAutoFit/>
          </a:bodyPr>
          <a:lstStyle/>
          <a:p>
            <a:r>
              <a:rPr lang="de-DE" dirty="0"/>
              <a:t>Einzugsgebiete der Wasserfassungen nach Grundwassermodell BCE (2005):</a:t>
            </a:r>
          </a:p>
        </p:txBody>
      </p:sp>
      <p:sp>
        <p:nvSpPr>
          <p:cNvPr id="10" name="Text Box 9"/>
          <p:cNvSpPr txBox="1">
            <a:spLocks noChangeArrowheads="1"/>
          </p:cNvSpPr>
          <p:nvPr/>
        </p:nvSpPr>
        <p:spPr bwMode="auto">
          <a:xfrm>
            <a:off x="5364088" y="1094120"/>
            <a:ext cx="3598862" cy="127727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b="1" dirty="0">
                <a:latin typeface="Arial" panose="020B0604020202020204" pitchFamily="34" charset="0"/>
              </a:rPr>
              <a:t>Entnahmen:</a:t>
            </a:r>
          </a:p>
          <a:p>
            <a:pPr eaLnBrk="0" hangingPunct="0">
              <a:spcBef>
                <a:spcPct val="50000"/>
              </a:spcBef>
            </a:pPr>
            <a:r>
              <a:rPr lang="de-DE" altLang="de-DE" sz="1400" dirty="0">
                <a:latin typeface="Arial" panose="020B0604020202020204" pitchFamily="34" charset="0"/>
              </a:rPr>
              <a:t>Gewinnung Markwald: 350.000 m³/Jahr</a:t>
            </a:r>
          </a:p>
          <a:p>
            <a:pPr eaLnBrk="0" hangingPunct="0">
              <a:spcBef>
                <a:spcPct val="50000"/>
              </a:spcBef>
            </a:pPr>
            <a:r>
              <a:rPr lang="de-DE" altLang="de-DE" sz="1400" dirty="0">
                <a:latin typeface="Arial" panose="020B0604020202020204" pitchFamily="34" charset="0"/>
              </a:rPr>
              <a:t>Westfassung:            1.100.100 m³/Jahr</a:t>
            </a:r>
          </a:p>
          <a:p>
            <a:pPr eaLnBrk="0" hangingPunct="0">
              <a:spcBef>
                <a:spcPct val="50000"/>
              </a:spcBef>
            </a:pPr>
            <a:r>
              <a:rPr lang="de-DE" altLang="de-DE" sz="1400" dirty="0">
                <a:latin typeface="Arial" panose="020B0604020202020204" pitchFamily="34" charset="0"/>
              </a:rPr>
              <a:t>Seebachgruppe:           750.000 m³/Jahr</a:t>
            </a:r>
          </a:p>
        </p:txBody>
      </p:sp>
    </p:spTree>
    <p:extLst>
      <p:ext uri="{BB962C8B-B14F-4D97-AF65-F5344CB8AC3E}">
        <p14:creationId xmlns:p14="http://schemas.microsoft.com/office/powerpoint/2010/main" val="52507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2" y="466725"/>
            <a:ext cx="8448675" cy="5924550"/>
          </a:xfrm>
          <a:prstGeom prst="rect">
            <a:avLst/>
          </a:prstGeom>
        </p:spPr>
      </p:pic>
      <p:sp>
        <p:nvSpPr>
          <p:cNvPr id="5" name="Fußzeilenplatzhalter 4"/>
          <p:cNvSpPr>
            <a:spLocks noGrp="1"/>
          </p:cNvSpPr>
          <p:nvPr>
            <p:ph type="ftr" sz="quarter" idx="11"/>
          </p:nvPr>
        </p:nvSpPr>
        <p:spPr>
          <a:xfrm>
            <a:off x="283095" y="6381328"/>
            <a:ext cx="3352801" cy="365125"/>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6D24F4F3-477D-4F1D-9EFF-BDE37571E8B4}" type="slidenum">
              <a:rPr lang="de-DE" smtClean="0"/>
              <a:pPr eaLnBrk="1" hangingPunct="1"/>
              <a:t>2</a:t>
            </a:fld>
            <a:endParaRPr lang="de-DE" dirty="0"/>
          </a:p>
        </p:txBody>
      </p:sp>
    </p:spTree>
    <p:extLst>
      <p:ext uri="{BB962C8B-B14F-4D97-AF65-F5344CB8AC3E}">
        <p14:creationId xmlns:p14="http://schemas.microsoft.com/office/powerpoint/2010/main" val="94550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splatzhalter 3"/>
          <p:cNvSpPr>
            <a:spLocks noGrp="1"/>
          </p:cNvSpPr>
          <p:nvPr>
            <p:ph type="dt" sz="half"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b="0" dirty="0"/>
              <a:t>Referent:</a:t>
            </a:r>
          </a:p>
          <a:p>
            <a:pPr eaLnBrk="1" hangingPunct="1"/>
            <a:r>
              <a:rPr lang="de-DE" sz="1200" b="0" dirty="0"/>
              <a:t>Dr. Werner Reiländer</a:t>
            </a:r>
          </a:p>
          <a:p>
            <a:pPr eaLnBrk="1" hangingPunct="1"/>
            <a:r>
              <a:rPr lang="de-DE" sz="1200" b="0" dirty="0"/>
              <a:t>Dipl</a:t>
            </a:r>
            <a:r>
              <a:rPr lang="de-DE" sz="1200" dirty="0"/>
              <a:t>om-</a:t>
            </a:r>
            <a:r>
              <a:rPr lang="de-DE" sz="1200" b="0" dirty="0"/>
              <a:t>Geologe</a:t>
            </a:r>
          </a:p>
          <a:p>
            <a:pPr eaLnBrk="1" hangingPunct="1"/>
            <a:endParaRPr lang="de-DE" b="0" dirty="0"/>
          </a:p>
        </p:txBody>
      </p:sp>
      <p:sp>
        <p:nvSpPr>
          <p:cNvPr id="6146" name="Fußzeilenplatzhalt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7978BE6C-5B38-4A97-8192-87971862CF5D}" type="slidenum">
              <a:rPr lang="de-DE" smtClean="0"/>
              <a:pPr eaLnBrk="1" hangingPunct="1"/>
              <a:t>3</a:t>
            </a:fld>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75" y="635466"/>
            <a:ext cx="8136173" cy="51217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splatzhalter 3"/>
          <p:cNvSpPr>
            <a:spLocks noGrp="1"/>
          </p:cNvSpPr>
          <p:nvPr>
            <p:ph type="dt" sz="half"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b="0" dirty="0"/>
              <a:t>Referent:</a:t>
            </a:r>
          </a:p>
          <a:p>
            <a:pPr eaLnBrk="1" hangingPunct="1"/>
            <a:r>
              <a:rPr lang="de-DE" sz="1200" b="0" dirty="0"/>
              <a:t>Dr. Werner Reiländer</a:t>
            </a:r>
          </a:p>
          <a:p>
            <a:pPr eaLnBrk="1" hangingPunct="1"/>
            <a:r>
              <a:rPr lang="de-DE" sz="1200" b="0" dirty="0"/>
              <a:t>Dipl</a:t>
            </a:r>
            <a:r>
              <a:rPr lang="de-DE" sz="1200" dirty="0"/>
              <a:t>om-</a:t>
            </a:r>
            <a:r>
              <a:rPr lang="de-DE" sz="1200" b="0" dirty="0"/>
              <a:t>Geologe</a:t>
            </a:r>
          </a:p>
          <a:p>
            <a:pPr eaLnBrk="1" hangingPunct="1"/>
            <a:endParaRPr lang="de-DE" b="0" dirty="0"/>
          </a:p>
        </p:txBody>
      </p:sp>
      <p:sp>
        <p:nvSpPr>
          <p:cNvPr id="6146" name="Fußzeilenplatzhalt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7978BE6C-5B38-4A97-8192-87971862CF5D}" type="slidenum">
              <a:rPr lang="de-DE" smtClean="0"/>
              <a:pPr eaLnBrk="1" hangingPunct="1"/>
              <a:t>4</a:t>
            </a:fld>
            <a:endParaRPr lang="de-DE"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199" y="476672"/>
            <a:ext cx="8157179" cy="511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430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3"/>
          <p:cNvSpPr>
            <a:spLocks noGrp="1"/>
          </p:cNvSpPr>
          <p:nvPr>
            <p:ph type="dt" sz="half"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b="0" dirty="0"/>
              <a:t>Referent:</a:t>
            </a:r>
          </a:p>
          <a:p>
            <a:pPr eaLnBrk="1" hangingPunct="1"/>
            <a:r>
              <a:rPr lang="de-DE" sz="1200" b="0" dirty="0"/>
              <a:t>Dr. Werner Reiländer</a:t>
            </a:r>
          </a:p>
          <a:p>
            <a:pPr eaLnBrk="1" hangingPunct="1"/>
            <a:r>
              <a:rPr lang="de-DE" sz="1200" b="0" dirty="0"/>
              <a:t>Dipl</a:t>
            </a:r>
            <a:r>
              <a:rPr lang="de-DE" sz="1200" dirty="0"/>
              <a:t>om-</a:t>
            </a:r>
            <a:r>
              <a:rPr lang="de-DE" sz="1200" b="0" dirty="0"/>
              <a:t>Geologe</a:t>
            </a:r>
          </a:p>
          <a:p>
            <a:pPr eaLnBrk="1" hangingPunct="1"/>
            <a:endParaRPr lang="de-DE" b="0" dirty="0"/>
          </a:p>
        </p:txBody>
      </p:sp>
      <p:sp>
        <p:nvSpPr>
          <p:cNvPr id="7172" name="Fußzeilenplatzhalt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D64D0EE0-3C53-4FC9-9332-63212F95166F}" type="slidenum">
              <a:rPr lang="de-DE" smtClean="0"/>
              <a:pPr eaLnBrk="1" hangingPunct="1"/>
              <a:t>5</a:t>
            </a:fld>
            <a:endParaRPr lang="de-DE" dirty="0"/>
          </a:p>
        </p:txBody>
      </p:sp>
      <p:pic>
        <p:nvPicPr>
          <p:cNvPr id="13" name="Grafik 12"/>
          <p:cNvPicPr>
            <a:picLocks noChangeAspect="1"/>
          </p:cNvPicPr>
          <p:nvPr/>
        </p:nvPicPr>
        <p:blipFill>
          <a:blip r:embed="rId2"/>
          <a:stretch>
            <a:fillRect/>
          </a:stretch>
        </p:blipFill>
        <p:spPr>
          <a:xfrm>
            <a:off x="621201" y="476672"/>
            <a:ext cx="8065599" cy="50773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3"/>
          <p:cNvSpPr>
            <a:spLocks noGrp="1"/>
          </p:cNvSpPr>
          <p:nvPr>
            <p:ph type="dt" sz="half"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b="0" dirty="0"/>
              <a:t>Referent:</a:t>
            </a:r>
          </a:p>
          <a:p>
            <a:pPr eaLnBrk="1" hangingPunct="1"/>
            <a:r>
              <a:rPr lang="de-DE" sz="1200" b="0" dirty="0"/>
              <a:t>Dr. Werner Reiländer</a:t>
            </a:r>
          </a:p>
          <a:p>
            <a:pPr eaLnBrk="1" hangingPunct="1"/>
            <a:r>
              <a:rPr lang="de-DE" sz="1200" b="0" dirty="0"/>
              <a:t>Dipl</a:t>
            </a:r>
            <a:r>
              <a:rPr lang="de-DE" sz="1200" dirty="0"/>
              <a:t>om-</a:t>
            </a:r>
            <a:r>
              <a:rPr lang="de-DE" sz="1200" b="0" dirty="0"/>
              <a:t>Geologe</a:t>
            </a:r>
          </a:p>
          <a:p>
            <a:pPr eaLnBrk="1" hangingPunct="1"/>
            <a:endParaRPr lang="de-DE" b="0" dirty="0"/>
          </a:p>
        </p:txBody>
      </p:sp>
      <p:sp>
        <p:nvSpPr>
          <p:cNvPr id="8194" name="Fußzeilenplatzhalt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B415BDCE-1F92-468D-9E18-4F7A5CD2AC91}" type="slidenum">
              <a:rPr lang="de-DE" smtClean="0"/>
              <a:pPr eaLnBrk="1" hangingPunct="1"/>
              <a:t>6</a:t>
            </a:fld>
            <a:endParaRPr lang="de-DE" dirty="0"/>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860" t="1338" r="1642" b="2625"/>
          <a:stretch/>
        </p:blipFill>
        <p:spPr>
          <a:xfrm>
            <a:off x="1475656" y="1260000"/>
            <a:ext cx="6264000" cy="4536000"/>
          </a:xfrm>
          <a:prstGeom prst="rect">
            <a:avLst/>
          </a:prstGeom>
        </p:spPr>
      </p:pic>
      <p:sp>
        <p:nvSpPr>
          <p:cNvPr id="5" name="Textfeld 4"/>
          <p:cNvSpPr txBox="1"/>
          <p:nvPr/>
        </p:nvSpPr>
        <p:spPr>
          <a:xfrm>
            <a:off x="1963342" y="548680"/>
            <a:ext cx="5288627" cy="646331"/>
          </a:xfrm>
          <a:prstGeom prst="rect">
            <a:avLst/>
          </a:prstGeom>
          <a:noFill/>
        </p:spPr>
        <p:txBody>
          <a:bodyPr wrap="none" rtlCol="0">
            <a:spAutoFit/>
          </a:bodyPr>
          <a:lstStyle/>
          <a:p>
            <a:r>
              <a:rPr lang="de-DE" dirty="0"/>
              <a:t>Grundwassergleichen kurz vor dem Pumpversuch</a:t>
            </a:r>
          </a:p>
          <a:p>
            <a:pPr algn="ctr"/>
            <a:r>
              <a:rPr lang="de-DE" dirty="0"/>
              <a:t>(Ruhewasserspiegel)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3"/>
          <p:cNvSpPr>
            <a:spLocks noGrp="1"/>
          </p:cNvSpPr>
          <p:nvPr>
            <p:ph type="dt" sz="half"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b="0" dirty="0"/>
              <a:t>Referent:</a:t>
            </a:r>
          </a:p>
          <a:p>
            <a:pPr eaLnBrk="1" hangingPunct="1"/>
            <a:r>
              <a:rPr lang="de-DE" sz="1200" b="0" dirty="0"/>
              <a:t>Dr. Werner Reiländer</a:t>
            </a:r>
          </a:p>
          <a:p>
            <a:pPr eaLnBrk="1" hangingPunct="1"/>
            <a:r>
              <a:rPr lang="de-DE" sz="1200" b="0" dirty="0"/>
              <a:t>Dipl</a:t>
            </a:r>
            <a:r>
              <a:rPr lang="de-DE" sz="1200" dirty="0"/>
              <a:t>om-</a:t>
            </a:r>
            <a:r>
              <a:rPr lang="de-DE" sz="1200" b="0" dirty="0"/>
              <a:t>Geologe</a:t>
            </a:r>
          </a:p>
          <a:p>
            <a:pPr eaLnBrk="1" hangingPunct="1"/>
            <a:endParaRPr lang="de-DE" b="0" dirty="0"/>
          </a:p>
        </p:txBody>
      </p:sp>
      <p:sp>
        <p:nvSpPr>
          <p:cNvPr id="8194" name="Fußzeilenplatzhalt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B415BDCE-1F92-468D-9E18-4F7A5CD2AC91}" type="slidenum">
              <a:rPr lang="de-DE" smtClean="0"/>
              <a:pPr eaLnBrk="1" hangingPunct="1"/>
              <a:t>7</a:t>
            </a:fld>
            <a:endParaRPr lang="de-DE" dirty="0"/>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565" t="880" r="257" b="640"/>
          <a:stretch/>
        </p:blipFill>
        <p:spPr>
          <a:xfrm>
            <a:off x="1331640" y="1234905"/>
            <a:ext cx="6471562" cy="4680000"/>
          </a:xfrm>
          <a:prstGeom prst="rect">
            <a:avLst/>
          </a:prstGeom>
        </p:spPr>
      </p:pic>
      <p:sp>
        <p:nvSpPr>
          <p:cNvPr id="5" name="Textfeld 4"/>
          <p:cNvSpPr txBox="1"/>
          <p:nvPr/>
        </p:nvSpPr>
        <p:spPr>
          <a:xfrm>
            <a:off x="1927685" y="673106"/>
            <a:ext cx="4806124" cy="369332"/>
          </a:xfrm>
          <a:prstGeom prst="rect">
            <a:avLst/>
          </a:prstGeom>
          <a:noFill/>
        </p:spPr>
        <p:txBody>
          <a:bodyPr wrap="none" rtlCol="0">
            <a:spAutoFit/>
          </a:bodyPr>
          <a:lstStyle/>
          <a:p>
            <a:r>
              <a:rPr lang="de-DE" dirty="0"/>
              <a:t>Grundwassergleichen in der Pumpstufe PS_2</a:t>
            </a:r>
          </a:p>
        </p:txBody>
      </p:sp>
    </p:spTree>
    <p:extLst>
      <p:ext uri="{BB962C8B-B14F-4D97-AF65-F5344CB8AC3E}">
        <p14:creationId xmlns:p14="http://schemas.microsoft.com/office/powerpoint/2010/main" val="3034717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3"/>
          <p:cNvSpPr>
            <a:spLocks noGrp="1"/>
          </p:cNvSpPr>
          <p:nvPr>
            <p:ph type="dt" sz="half"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b="0" dirty="0"/>
              <a:t>Referent:</a:t>
            </a:r>
          </a:p>
          <a:p>
            <a:pPr eaLnBrk="1" hangingPunct="1"/>
            <a:r>
              <a:rPr lang="de-DE" sz="1200" b="0" dirty="0"/>
              <a:t>Dr. Werner Reiländer</a:t>
            </a:r>
          </a:p>
          <a:p>
            <a:pPr eaLnBrk="1" hangingPunct="1"/>
            <a:r>
              <a:rPr lang="de-DE" sz="1200" b="0" dirty="0"/>
              <a:t>Dipl</a:t>
            </a:r>
            <a:r>
              <a:rPr lang="de-DE" sz="1200" dirty="0"/>
              <a:t>om-</a:t>
            </a:r>
            <a:r>
              <a:rPr lang="de-DE" sz="1200" b="0" dirty="0"/>
              <a:t>Geologe</a:t>
            </a:r>
          </a:p>
          <a:p>
            <a:pPr eaLnBrk="1" hangingPunct="1"/>
            <a:endParaRPr lang="de-DE" b="0" dirty="0"/>
          </a:p>
        </p:txBody>
      </p:sp>
      <p:sp>
        <p:nvSpPr>
          <p:cNvPr id="8194" name="Fußzeilenplatzhalt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B415BDCE-1F92-468D-9E18-4F7A5CD2AC91}" type="slidenum">
              <a:rPr lang="de-DE" smtClean="0"/>
              <a:pPr eaLnBrk="1" hangingPunct="1"/>
              <a:t>8</a:t>
            </a:fld>
            <a:endParaRPr lang="de-DE" dirty="0"/>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384" t="880" r="84" b="1410"/>
          <a:stretch/>
        </p:blipFill>
        <p:spPr>
          <a:xfrm>
            <a:off x="1379476" y="1231075"/>
            <a:ext cx="6522519" cy="4680000"/>
          </a:xfrm>
          <a:prstGeom prst="rect">
            <a:avLst/>
          </a:prstGeom>
        </p:spPr>
      </p:pic>
      <p:sp>
        <p:nvSpPr>
          <p:cNvPr id="5" name="Textfeld 4"/>
          <p:cNvSpPr txBox="1"/>
          <p:nvPr/>
        </p:nvSpPr>
        <p:spPr>
          <a:xfrm>
            <a:off x="1489874" y="600618"/>
            <a:ext cx="6301725" cy="369332"/>
          </a:xfrm>
          <a:prstGeom prst="rect">
            <a:avLst/>
          </a:prstGeom>
          <a:noFill/>
        </p:spPr>
        <p:txBody>
          <a:bodyPr wrap="none" rtlCol="0">
            <a:spAutoFit/>
          </a:bodyPr>
          <a:lstStyle/>
          <a:p>
            <a:r>
              <a:rPr lang="de-DE" dirty="0"/>
              <a:t>Absenkung vom Ruhewasserspiegel in der Pumpstufe PS_2</a:t>
            </a:r>
          </a:p>
        </p:txBody>
      </p:sp>
    </p:spTree>
    <p:extLst>
      <p:ext uri="{BB962C8B-B14F-4D97-AF65-F5344CB8AC3E}">
        <p14:creationId xmlns:p14="http://schemas.microsoft.com/office/powerpoint/2010/main" val="88020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3"/>
          <p:cNvSpPr>
            <a:spLocks noGrp="1"/>
          </p:cNvSpPr>
          <p:nvPr>
            <p:ph type="dt" sz="half"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1100" b="0" dirty="0"/>
              <a:t>Referent:</a:t>
            </a:r>
          </a:p>
          <a:p>
            <a:pPr eaLnBrk="1" hangingPunct="1"/>
            <a:r>
              <a:rPr lang="de-DE" sz="1200" b="0" dirty="0"/>
              <a:t>Dr. Werner Reiländer</a:t>
            </a:r>
          </a:p>
          <a:p>
            <a:pPr eaLnBrk="1" hangingPunct="1"/>
            <a:r>
              <a:rPr lang="de-DE" sz="1200" b="0" dirty="0"/>
              <a:t>Dipl</a:t>
            </a:r>
            <a:r>
              <a:rPr lang="de-DE" sz="1200" dirty="0"/>
              <a:t>om-</a:t>
            </a:r>
            <a:r>
              <a:rPr lang="de-DE" sz="1200" b="0" dirty="0"/>
              <a:t>Geologe</a:t>
            </a:r>
          </a:p>
          <a:p>
            <a:pPr eaLnBrk="1" hangingPunct="1"/>
            <a:endParaRPr lang="de-DE" b="0" dirty="0"/>
          </a:p>
        </p:txBody>
      </p:sp>
      <p:sp>
        <p:nvSpPr>
          <p:cNvPr id="8194" name="Fußzeilenplatzhalt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www.reilaender.com</a:t>
            </a:r>
          </a:p>
          <a:p>
            <a:pPr eaLnBrk="1" hangingPunct="1"/>
            <a:r>
              <a:rPr lang="de-DE" dirty="0"/>
              <a:t>Folie </a:t>
            </a:r>
            <a:fld id="{B415BDCE-1F92-468D-9E18-4F7A5CD2AC91}" type="slidenum">
              <a:rPr lang="de-DE" smtClean="0"/>
              <a:pPr eaLnBrk="1" hangingPunct="1"/>
              <a:t>9</a:t>
            </a:fld>
            <a:endParaRPr lang="de-DE" dirty="0"/>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1" t="786" r="2936" b="1575"/>
          <a:stretch/>
        </p:blipFill>
        <p:spPr>
          <a:xfrm>
            <a:off x="1489427" y="1231075"/>
            <a:ext cx="6340644" cy="4680000"/>
          </a:xfrm>
          <a:prstGeom prst="rect">
            <a:avLst/>
          </a:prstGeom>
        </p:spPr>
      </p:pic>
      <p:sp>
        <p:nvSpPr>
          <p:cNvPr id="5" name="Textfeld 4"/>
          <p:cNvSpPr txBox="1"/>
          <p:nvPr/>
        </p:nvSpPr>
        <p:spPr>
          <a:xfrm>
            <a:off x="1489874" y="600618"/>
            <a:ext cx="6340197" cy="369332"/>
          </a:xfrm>
          <a:prstGeom prst="rect">
            <a:avLst/>
          </a:prstGeom>
          <a:noFill/>
        </p:spPr>
        <p:txBody>
          <a:bodyPr wrap="none" rtlCol="0">
            <a:spAutoFit/>
          </a:bodyPr>
          <a:lstStyle/>
          <a:p>
            <a:r>
              <a:rPr lang="de-DE" dirty="0"/>
              <a:t>Grundwassergleichen nach dem Pumpversuch (21.08.2016)</a:t>
            </a:r>
          </a:p>
        </p:txBody>
      </p:sp>
    </p:spTree>
    <p:extLst>
      <p:ext uri="{BB962C8B-B14F-4D97-AF65-F5344CB8AC3E}">
        <p14:creationId xmlns:p14="http://schemas.microsoft.com/office/powerpoint/2010/main" val="34244252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633</Words>
  <Application>Microsoft Office PowerPoint</Application>
  <PresentationFormat>Bildschirmpräsentation (4:3)</PresentationFormat>
  <Paragraphs>146</Paragraphs>
  <Slides>17</Slides>
  <Notes>0</Notes>
  <HiddenSlides>1</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17</vt:i4>
      </vt:variant>
    </vt:vector>
  </HeadingPairs>
  <TitlesOfParts>
    <vt:vector size="29" baseType="lpstr">
      <vt:lpstr>Arial</vt:lpstr>
      <vt:lpstr>Book Antiqua</vt:lpstr>
      <vt:lpstr>Calibri</vt:lpstr>
      <vt:lpstr>Georgia</vt:lpstr>
      <vt:lpstr>Lucida Sans</vt:lpstr>
      <vt:lpstr>Times New Roman</vt:lpstr>
      <vt:lpstr>Trebuchet MS</vt:lpstr>
      <vt:lpstr>Wingdings</vt:lpstr>
      <vt:lpstr>Wingdings 2</vt:lpstr>
      <vt:lpstr>Wingdings 3</vt:lpstr>
      <vt:lpstr>Ananke</vt:lpstr>
      <vt:lpstr>Slipstream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QBS Quellen Brunnen Schutzgebiete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Vortrag Geotherm Offenburg 01. und 02. März 2007</dc:title>
  <dc:subject>Thermische Grundwassernutzung in der Praxis</dc:subject>
  <dc:creator>Dr. Werner Reiländer</dc:creator>
  <cp:lastModifiedBy>Dr. Werner Reiländer</cp:lastModifiedBy>
  <cp:revision>173</cp:revision>
  <cp:lastPrinted>2012-02-19T11:36:09Z</cp:lastPrinted>
  <dcterms:created xsi:type="dcterms:W3CDTF">2007-01-24T17:27:30Z</dcterms:created>
  <dcterms:modified xsi:type="dcterms:W3CDTF">2017-02-23T14:44:17Z</dcterms:modified>
</cp:coreProperties>
</file>